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jp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92"/>
  </p:notesMasterIdLst>
  <p:handoutMasterIdLst>
    <p:handoutMasterId r:id="rId93"/>
  </p:handoutMasterIdLst>
  <p:sldIdLst>
    <p:sldId id="654" r:id="rId2"/>
    <p:sldId id="716" r:id="rId3"/>
    <p:sldId id="717" r:id="rId4"/>
    <p:sldId id="718" r:id="rId5"/>
    <p:sldId id="595" r:id="rId6"/>
    <p:sldId id="620" r:id="rId7"/>
    <p:sldId id="597" r:id="rId8"/>
    <p:sldId id="659" r:id="rId9"/>
    <p:sldId id="660" r:id="rId10"/>
    <p:sldId id="661" r:id="rId11"/>
    <p:sldId id="662" r:id="rId12"/>
    <p:sldId id="622" r:id="rId13"/>
    <p:sldId id="628" r:id="rId14"/>
    <p:sldId id="627" r:id="rId15"/>
    <p:sldId id="629" r:id="rId16"/>
    <p:sldId id="624" r:id="rId17"/>
    <p:sldId id="630" r:id="rId18"/>
    <p:sldId id="663" r:id="rId19"/>
    <p:sldId id="699" r:id="rId20"/>
    <p:sldId id="667" r:id="rId21"/>
    <p:sldId id="625" r:id="rId22"/>
    <p:sldId id="632" r:id="rId23"/>
    <p:sldId id="664" r:id="rId24"/>
    <p:sldId id="633" r:id="rId25"/>
    <p:sldId id="644" r:id="rId26"/>
    <p:sldId id="645" r:id="rId27"/>
    <p:sldId id="635" r:id="rId28"/>
    <p:sldId id="665" r:id="rId29"/>
    <p:sldId id="666" r:id="rId30"/>
    <p:sldId id="646" r:id="rId31"/>
    <p:sldId id="647" r:id="rId32"/>
    <p:sldId id="668" r:id="rId33"/>
    <p:sldId id="674" r:id="rId34"/>
    <p:sldId id="675" r:id="rId35"/>
    <p:sldId id="676" r:id="rId36"/>
    <p:sldId id="669" r:id="rId37"/>
    <p:sldId id="670" r:id="rId38"/>
    <p:sldId id="671" r:id="rId39"/>
    <p:sldId id="677" r:id="rId40"/>
    <p:sldId id="678" r:id="rId41"/>
    <p:sldId id="672" r:id="rId42"/>
    <p:sldId id="679" r:id="rId43"/>
    <p:sldId id="673" r:id="rId44"/>
    <p:sldId id="602" r:id="rId45"/>
    <p:sldId id="603" r:id="rId46"/>
    <p:sldId id="680" r:id="rId47"/>
    <p:sldId id="605" r:id="rId48"/>
    <p:sldId id="681" r:id="rId49"/>
    <p:sldId id="682" r:id="rId50"/>
    <p:sldId id="684" r:id="rId51"/>
    <p:sldId id="683" r:id="rId52"/>
    <p:sldId id="695" r:id="rId53"/>
    <p:sldId id="685" r:id="rId54"/>
    <p:sldId id="686" r:id="rId55"/>
    <p:sldId id="688" r:id="rId56"/>
    <p:sldId id="687" r:id="rId57"/>
    <p:sldId id="689" r:id="rId58"/>
    <p:sldId id="693" r:id="rId59"/>
    <p:sldId id="690" r:id="rId60"/>
    <p:sldId id="694" r:id="rId61"/>
    <p:sldId id="696" r:id="rId62"/>
    <p:sldId id="691" r:id="rId63"/>
    <p:sldId id="692" r:id="rId64"/>
    <p:sldId id="697" r:id="rId65"/>
    <p:sldId id="698" r:id="rId66"/>
    <p:sldId id="700" r:id="rId67"/>
    <p:sldId id="701" r:id="rId68"/>
    <p:sldId id="702" r:id="rId69"/>
    <p:sldId id="705" r:id="rId70"/>
    <p:sldId id="707" r:id="rId71"/>
    <p:sldId id="708" r:id="rId72"/>
    <p:sldId id="703" r:id="rId73"/>
    <p:sldId id="709" r:id="rId74"/>
    <p:sldId id="710" r:id="rId75"/>
    <p:sldId id="706" r:id="rId76"/>
    <p:sldId id="711" r:id="rId77"/>
    <p:sldId id="712" r:id="rId78"/>
    <p:sldId id="713" r:id="rId79"/>
    <p:sldId id="704" r:id="rId80"/>
    <p:sldId id="714" r:id="rId81"/>
    <p:sldId id="715" r:id="rId82"/>
    <p:sldId id="719" r:id="rId83"/>
    <p:sldId id="720" r:id="rId84"/>
    <p:sldId id="722" r:id="rId85"/>
    <p:sldId id="725" r:id="rId86"/>
    <p:sldId id="726" r:id="rId87"/>
    <p:sldId id="721" r:id="rId88"/>
    <p:sldId id="728" r:id="rId89"/>
    <p:sldId id="727" r:id="rId90"/>
    <p:sldId id="729" r:id="rId9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7320" autoAdjust="0"/>
    <p:restoredTop sz="86804" autoAdjust="0"/>
  </p:normalViewPr>
  <p:slideViewPr>
    <p:cSldViewPr>
      <p:cViewPr varScale="1">
        <p:scale>
          <a:sx n="109" d="100"/>
          <a:sy n="109" d="100"/>
        </p:scale>
        <p:origin x="200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14814144"/>
        <c:axId val="-2120712624"/>
      </c:barChart>
      <c:catAx>
        <c:axId val="-2114814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0712624"/>
        <c:crosses val="autoZero"/>
        <c:auto val="1"/>
        <c:lblAlgn val="ctr"/>
        <c:lblOffset val="100"/>
        <c:noMultiLvlLbl val="0"/>
      </c:catAx>
      <c:valAx>
        <c:axId val="-2120712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148141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1" Type="http://schemas.openxmlformats.org/officeDocument/2006/relationships/image" Target="../media/image29.emf"/><Relationship Id="rId2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3.png"/><Relationship Id="rId2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03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20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E85AD2-0232-AA4F-9B6D-46957FD49A43}" type="slidenum">
              <a:rPr lang="en-US"/>
              <a:pPr/>
              <a:t>43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D1FF1-6918-3748-995C-0E279CB7D72E}" type="slidenum">
              <a:rPr lang="en-US"/>
              <a:pPr/>
              <a:t>47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4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662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3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E85AD2-0232-AA4F-9B6D-46957FD49A43}" type="slidenum">
              <a:rPr lang="en-US"/>
              <a:pPr/>
              <a:t>89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3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1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9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23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package" Target="../embeddings/Microsoft_Excel_Worksheet4.xlsx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5.bin"/><Relationship Id="rId5" Type="http://schemas.openxmlformats.org/officeDocument/2006/relationships/package" Target="../embeddings/Microsoft_Excel_Worksheet5.xlsx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tiff"/><Relationship Id="rId4" Type="http://schemas.openxmlformats.org/officeDocument/2006/relationships/oleObject" Target="../embeddings/oleObject7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9.emf"/><Relationship Id="rId10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15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1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13.png"/><Relationship Id="rId6" Type="http://schemas.openxmlformats.org/officeDocument/2006/relationships/oleObject" Target="../embeddings/oleObject13.bin"/><Relationship Id="rId7" Type="http://schemas.openxmlformats.org/officeDocument/2006/relationships/package" Target="../embeddings/Microsoft_Excel_Worksheet7.xlsx"/><Relationship Id="rId8" Type="http://schemas.openxmlformats.org/officeDocument/2006/relationships/image" Target="../media/image14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18.bin"/><Relationship Id="rId6" Type="http://schemas.openxmlformats.org/officeDocument/2006/relationships/package" Target="../embeddings/Microsoft_Excel_Worksheet8.xlsx"/><Relationship Id="rId7" Type="http://schemas.openxmlformats.org/officeDocument/2006/relationships/image" Target="../media/image18.emf"/><Relationship Id="rId8" Type="http://schemas.openxmlformats.org/officeDocument/2006/relationships/oleObject" Target="../embeddings/oleObject19.bin"/><Relationship Id="rId9" Type="http://schemas.openxmlformats.org/officeDocument/2006/relationships/package" Target="../embeddings/Microsoft_Excel_Worksheet9.xlsx"/><Relationship Id="rId10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package" Target="../embeddings/Microsoft_Excel_Worksheet10.xlsx"/><Relationship Id="rId5" Type="http://schemas.openxmlformats.org/officeDocument/2006/relationships/image" Target="../media/image21.emf"/><Relationship Id="rId6" Type="http://schemas.openxmlformats.org/officeDocument/2006/relationships/oleObject" Target="../embeddings/oleObject21.bin"/><Relationship Id="rId7" Type="http://schemas.openxmlformats.org/officeDocument/2006/relationships/package" Target="../embeddings/Microsoft_Excel_Worksheet11.xlsx"/><Relationship Id="rId8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package" Target="../embeddings/Microsoft_Excel_Worksheet12.xlsx"/><Relationship Id="rId5" Type="http://schemas.openxmlformats.org/officeDocument/2006/relationships/image" Target="../media/image23.emf"/><Relationship Id="rId6" Type="http://schemas.openxmlformats.org/officeDocument/2006/relationships/oleObject" Target="../embeddings/oleObject23.bin"/><Relationship Id="rId7" Type="http://schemas.openxmlformats.org/officeDocument/2006/relationships/package" Target="../embeddings/Microsoft_Excel_Worksheet13.xlsx"/><Relationship Id="rId8" Type="http://schemas.openxmlformats.org/officeDocument/2006/relationships/image" Target="../media/image2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20" Type="http://schemas.openxmlformats.org/officeDocument/2006/relationships/image" Target="../media/image37.emf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10" Type="http://schemas.openxmlformats.org/officeDocument/2006/relationships/oleObject" Target="../embeddings/oleObject29.bin"/><Relationship Id="rId11" Type="http://schemas.openxmlformats.org/officeDocument/2006/relationships/image" Target="../media/image33.emf"/><Relationship Id="rId12" Type="http://schemas.openxmlformats.org/officeDocument/2006/relationships/oleObject" Target="../embeddings/oleObject30.bin"/><Relationship Id="rId13" Type="http://schemas.openxmlformats.org/officeDocument/2006/relationships/oleObject" Target="../embeddings/oleObject31.bin"/><Relationship Id="rId14" Type="http://schemas.openxmlformats.org/officeDocument/2006/relationships/image" Target="../media/image34.emf"/><Relationship Id="rId15" Type="http://schemas.openxmlformats.org/officeDocument/2006/relationships/oleObject" Target="../embeddings/oleObject32.bin"/><Relationship Id="rId16" Type="http://schemas.openxmlformats.org/officeDocument/2006/relationships/image" Target="../media/image35.emf"/><Relationship Id="rId17" Type="http://schemas.openxmlformats.org/officeDocument/2006/relationships/oleObject" Target="../embeddings/oleObject33.bin"/><Relationship Id="rId18" Type="http://schemas.openxmlformats.org/officeDocument/2006/relationships/image" Target="../media/image36.emf"/><Relationship Id="rId19" Type="http://schemas.openxmlformats.org/officeDocument/2006/relationships/oleObject" Target="../embeddings/oleObject34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2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Introduction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518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Words and co-occurrence vectors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Co-occurrence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We represent how often a word occurs in a document</a:t>
            </a:r>
          </a:p>
          <a:p>
            <a:pPr lvl="1"/>
            <a:r>
              <a:rPr lang="en-US" sz="2800" b="1" dirty="0" smtClean="0"/>
              <a:t>Term-document matrix</a:t>
            </a:r>
          </a:p>
          <a:p>
            <a:r>
              <a:rPr lang="en-US" sz="3200" dirty="0" smtClean="0"/>
              <a:t>Or how often a word occurs with another</a:t>
            </a:r>
          </a:p>
          <a:p>
            <a:pPr lvl="1"/>
            <a:r>
              <a:rPr lang="en-US" sz="2800" b="1" dirty="0" smtClean="0"/>
              <a:t>Term-term matrix </a:t>
            </a:r>
          </a:p>
          <a:p>
            <a:pPr marL="800100" lvl="2" indent="0">
              <a:buNone/>
            </a:pPr>
            <a:r>
              <a:rPr lang="en-US" sz="2800" dirty="0" smtClean="0"/>
              <a:t>(or </a:t>
            </a:r>
            <a:r>
              <a:rPr lang="en-US" sz="2800" b="1" dirty="0" smtClean="0"/>
              <a:t>word-word co-occurrence matrix</a:t>
            </a:r>
            <a:endParaRPr lang="en-US" sz="2800" dirty="0"/>
          </a:p>
          <a:p>
            <a:pPr marL="800100" lvl="2" indent="0">
              <a:buNone/>
            </a:pPr>
            <a:r>
              <a:rPr lang="en-US" sz="2800" dirty="0"/>
              <a:t>o</a:t>
            </a:r>
            <a:r>
              <a:rPr lang="en-US" sz="2800" dirty="0" smtClean="0"/>
              <a:t>r </a:t>
            </a:r>
            <a:r>
              <a:rPr lang="en-US" sz="2800" b="1" dirty="0" smtClean="0"/>
              <a:t>word-context matrix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970879"/>
              </p:ext>
            </p:extLst>
          </p:nvPr>
        </p:nvGraphicFramePr>
        <p:xfrm>
          <a:off x="1262063" y="2655887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2063" y="2655887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cell: count of word </a:t>
            </a:r>
            <a:r>
              <a:rPr lang="en-US" sz="2800" i="1" dirty="0"/>
              <a:t>w</a:t>
            </a:r>
            <a:r>
              <a:rPr lang="en-US" sz="2800" dirty="0" smtClean="0"/>
              <a:t> </a:t>
            </a:r>
            <a:r>
              <a:rPr lang="en-US" sz="2800" dirty="0"/>
              <a:t>in a document </a:t>
            </a:r>
            <a:r>
              <a:rPr lang="en-US" sz="2800" i="1" dirty="0"/>
              <a:t>d</a:t>
            </a:r>
            <a:r>
              <a:rPr lang="en-US" sz="2800" dirty="0" smtClean="0"/>
              <a:t>:</a:t>
            </a:r>
            <a:endParaRPr lang="en-US" sz="2800" dirty="0"/>
          </a:p>
          <a:p>
            <a:pPr lvl="1"/>
            <a:r>
              <a:rPr lang="en-US" sz="2400" dirty="0"/>
              <a:t>Each document is a count vector in </a:t>
            </a:r>
            <a:r>
              <a:rPr lang="en-US" sz="24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400" baseline="30000" dirty="0" err="1"/>
              <a:t>v</a:t>
            </a:r>
            <a:r>
              <a:rPr lang="en-US" sz="2400" dirty="0"/>
              <a:t>: a column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0400" y="2952750"/>
            <a:ext cx="440826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05200" y="1925625"/>
            <a:ext cx="1600200" cy="377851"/>
          </a:xfrm>
          <a:prstGeom prst="rect">
            <a:avLst/>
          </a:prstGeom>
          <a:noFill/>
          <a:ln w="19050" cap="sq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in term-document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Two documents are similar if their vectors are similar</a:t>
            </a:r>
            <a:endParaRPr lang="en-US" sz="24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40974" y="26479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83974" y="26479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363501"/>
              </p:ext>
            </p:extLst>
          </p:nvPr>
        </p:nvGraphicFramePr>
        <p:xfrm>
          <a:off x="1235574" y="22669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5574" y="22669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word is </a:t>
            </a:r>
            <a:r>
              <a:rPr lang="en-US" sz="2800" dirty="0"/>
              <a:t>a count vector in </a:t>
            </a:r>
            <a:r>
              <a:rPr lang="en-US" sz="2800" dirty="0" smtClean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800" baseline="30000" dirty="0" smtClean="0"/>
              <a:t>D</a:t>
            </a:r>
            <a:r>
              <a:rPr lang="en-US" sz="2800" dirty="0" smtClean="0"/>
              <a:t>: </a:t>
            </a:r>
            <a:r>
              <a:rPr lang="en-US" sz="2800" dirty="0"/>
              <a:t>a </a:t>
            </a:r>
            <a:r>
              <a:rPr lang="en-US" sz="2800" dirty="0" smtClean="0"/>
              <a:t>row below </a:t>
            </a:r>
            <a:endParaRPr lang="en-US" sz="2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223793" y="1005557"/>
            <a:ext cx="296614" cy="495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77671" y="1349650"/>
            <a:ext cx="1828800" cy="5360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267705"/>
              </p:ext>
            </p:extLst>
          </p:nvPr>
        </p:nvGraphicFramePr>
        <p:xfrm>
          <a:off x="1143000" y="22669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22669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1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 smtClean="0"/>
              <a:t>words</a:t>
            </a:r>
            <a:r>
              <a:rPr lang="en-US" sz="2800" dirty="0" smtClean="0"/>
              <a:t> are </a:t>
            </a:r>
            <a:r>
              <a:rPr lang="en-US" sz="2800" dirty="0"/>
              <a:t>similar if their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977"/>
              </p:ext>
            </p:extLst>
          </p:nvPr>
        </p:nvGraphicFramePr>
        <p:xfrm>
          <a:off x="1131761" y="2351087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8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1761" y="2351087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334000" y="1501126"/>
            <a:ext cx="304800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322762" y="1131886"/>
            <a:ext cx="304798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</p:spPr>
            <p:txBody>
              <a:bodyPr/>
              <a:lstStyle/>
              <a:p>
                <a:r>
                  <a:rPr lang="en-US" sz="2800" dirty="0" smtClean="0"/>
                  <a:t>Instead of entire documents, use smaller contexts</a:t>
                </a:r>
              </a:p>
              <a:p>
                <a:pPr lvl="1"/>
                <a:r>
                  <a:rPr lang="en-US" sz="2400" dirty="0" smtClean="0"/>
                  <a:t>Paragraph</a:t>
                </a:r>
              </a:p>
              <a:p>
                <a:pPr lvl="1"/>
                <a:r>
                  <a:rPr lang="en-US" sz="2400" dirty="0" smtClean="0"/>
                  <a:t>Window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 smtClean="0"/>
                  <a:t> 4 words</a:t>
                </a:r>
              </a:p>
              <a:p>
                <a:r>
                  <a:rPr lang="en-US" sz="2800" dirty="0" smtClean="0"/>
                  <a:t>A word is now defined by a vector over counts of context words</a:t>
                </a:r>
              </a:p>
              <a:p>
                <a:r>
                  <a:rPr lang="en-US" sz="2800" dirty="0" smtClean="0"/>
                  <a:t>Instead of each vector being of length D</a:t>
                </a:r>
              </a:p>
              <a:p>
                <a:r>
                  <a:rPr lang="en-US" sz="2800" dirty="0" smtClean="0"/>
                  <a:t>Each vector is now of length |V|</a:t>
                </a:r>
              </a:p>
              <a:p>
                <a:r>
                  <a:rPr lang="en-US" sz="2800" dirty="0" smtClean="0"/>
                  <a:t>The word-word matrix is |</a:t>
                </a:r>
                <a:r>
                  <a:rPr lang="en-US" sz="2800" dirty="0" err="1" smtClean="0"/>
                  <a:t>V|x|V</a:t>
                </a:r>
                <a:r>
                  <a:rPr lang="en-US" sz="2800" dirty="0" smtClean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  <a:blipFill rotWithShape="0">
                <a:blip r:embed="rId3"/>
                <a:stretch>
                  <a:fillRect l="-1448" t="-1828" b="-2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513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515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1159" y="3638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65759" y="3638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50863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57849" y="533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46611" y="2286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388370"/>
              </p:ext>
            </p:extLst>
          </p:nvPr>
        </p:nvGraphicFramePr>
        <p:xfrm>
          <a:off x="598488" y="2647950"/>
          <a:ext cx="79883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1" name="Worksheet" r:id="rId5" imgW="7734300" imgH="4648200" progId="Excel.Sheet.12">
                  <p:embed/>
                </p:oleObj>
              </mc:Choice>
              <mc:Fallback>
                <p:oleObj name="Worksheet" r:id="rId5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488" y="2647950"/>
                        <a:ext cx="79883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400175"/>
            <a:ext cx="8510954" cy="942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236" y="43243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9400" y="43799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46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1463" b="-6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361950"/>
          </a:xfrm>
        </p:spPr>
        <p:txBody>
          <a:bodyPr/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sz="2800" dirty="0" smtClean="0"/>
              <a:t>First-order </a:t>
            </a:r>
            <a:r>
              <a:rPr lang="en-US" sz="2800" dirty="0"/>
              <a:t>co-occurrence </a:t>
            </a:r>
            <a:r>
              <a:rPr lang="en-US" sz="2800" dirty="0" smtClean="0"/>
              <a:t>(</a:t>
            </a:r>
            <a:r>
              <a:rPr lang="en-US" sz="2800" b="1" dirty="0" smtClean="0"/>
              <a:t>syntagmatic</a:t>
            </a:r>
            <a:r>
              <a:rPr lang="en-US" sz="2800" dirty="0" smtClean="0"/>
              <a:t> </a:t>
            </a:r>
            <a:r>
              <a:rPr lang="en-US" sz="2800" b="1" dirty="0" smtClean="0"/>
              <a:t>association</a:t>
            </a:r>
            <a:r>
              <a:rPr lang="en-US" sz="2800" dirty="0" smtClean="0"/>
              <a:t>):</a:t>
            </a:r>
          </a:p>
          <a:p>
            <a:pPr lvl="1"/>
            <a:r>
              <a:rPr lang="en-US" sz="2400" dirty="0" smtClean="0"/>
              <a:t>They are </a:t>
            </a:r>
            <a:r>
              <a:rPr lang="en-US" sz="2400" dirty="0"/>
              <a:t>typically nearby each other. </a:t>
            </a:r>
            <a:endParaRPr lang="en-US" sz="2400" dirty="0" smtClean="0"/>
          </a:p>
          <a:p>
            <a:pPr lvl="1"/>
            <a:r>
              <a:rPr lang="en-US" sz="2400" i="1" dirty="0" smtClean="0"/>
              <a:t>wrote </a:t>
            </a:r>
            <a:r>
              <a:rPr lang="en-US" sz="2400" dirty="0"/>
              <a:t>is a first-order associate of </a:t>
            </a:r>
            <a:r>
              <a:rPr lang="en-US" sz="2400" i="1" dirty="0"/>
              <a:t>book </a:t>
            </a:r>
            <a:r>
              <a:rPr lang="en-US" sz="2400" dirty="0"/>
              <a:t>or </a:t>
            </a:r>
            <a:r>
              <a:rPr lang="en-US" sz="2400" i="1" dirty="0"/>
              <a:t>poem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800" dirty="0" smtClean="0"/>
              <a:t>Second-order </a:t>
            </a:r>
            <a:r>
              <a:rPr lang="en-US" sz="2800" dirty="0"/>
              <a:t>co-occurrence </a:t>
            </a:r>
            <a:r>
              <a:rPr lang="en-US" sz="2800" dirty="0" smtClean="0"/>
              <a:t>(</a:t>
            </a:r>
            <a:r>
              <a:rPr lang="en-US" sz="2800" b="1" dirty="0" smtClean="0"/>
              <a:t>paradigmatic association</a:t>
            </a:r>
            <a:r>
              <a:rPr lang="en-US" sz="2800" dirty="0" smtClean="0"/>
              <a:t>): </a:t>
            </a:r>
          </a:p>
          <a:p>
            <a:pPr lvl="1"/>
            <a:r>
              <a:rPr lang="en-US" sz="2400" dirty="0" smtClean="0"/>
              <a:t>They have </a:t>
            </a:r>
            <a:r>
              <a:rPr lang="en-US" sz="2400" dirty="0"/>
              <a:t>similar neighbors. </a:t>
            </a:r>
            <a:endParaRPr lang="en-US" sz="2400" dirty="0" smtClean="0"/>
          </a:p>
          <a:p>
            <a:pPr lvl="1"/>
            <a:r>
              <a:rPr lang="en-US" sz="2400" i="1" dirty="0" smtClean="0"/>
              <a:t>wrote </a:t>
            </a:r>
            <a:r>
              <a:rPr lang="en-US" sz="2400" dirty="0"/>
              <a:t>is a second- order associate of words like </a:t>
            </a:r>
            <a:r>
              <a:rPr lang="en-US" sz="2400" i="1" dirty="0"/>
              <a:t>said </a:t>
            </a:r>
            <a:r>
              <a:rPr lang="en-US" sz="2400" dirty="0"/>
              <a:t>or </a:t>
            </a:r>
            <a:r>
              <a:rPr lang="en-US" sz="2400" i="1" dirty="0"/>
              <a:t>remarked</a:t>
            </a:r>
            <a:r>
              <a:rPr lang="en-US" sz="24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23484" y="742950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(</a:t>
            </a:r>
            <a:r>
              <a:rPr lang="en-US" sz="1800" dirty="0" err="1"/>
              <a:t>Schütze</a:t>
            </a:r>
            <a:r>
              <a:rPr lang="en-US" sz="1800" dirty="0"/>
              <a:t> and Pedersen, 1993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77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3600" dirty="0" err="1" smtClean="0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Positive </a:t>
            </a:r>
            <a:r>
              <a:rPr lang="en-US" sz="2400" dirty="0" err="1" smtClean="0">
                <a:solidFill>
                  <a:srgbClr val="0000FF"/>
                </a:solidFill>
              </a:rPr>
              <a:t>Pointwise</a:t>
            </a:r>
            <a:r>
              <a:rPr lang="en-US" sz="2400" dirty="0" smtClean="0">
                <a:solidFill>
                  <a:srgbClr val="0000FF"/>
                </a:solidFill>
              </a:rPr>
              <a:t> Mutual Information (PPMI)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1800" dirty="0" smtClean="0"/>
                  <a:t>Do events </a:t>
                </a:r>
                <a:r>
                  <a:rPr lang="en-US" sz="1800" dirty="0"/>
                  <a:t>x and y </a:t>
                </a:r>
                <a:r>
                  <a:rPr lang="en-US" sz="1800" dirty="0" smtClean="0"/>
                  <a:t>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400" b="1" dirty="0" smtClean="0"/>
                  <a:t>PMI </a:t>
                </a:r>
                <a:r>
                  <a:rPr lang="en-US" sz="2400" b="1" dirty="0"/>
                  <a:t>between two words</a:t>
                </a:r>
                <a:r>
                  <a:rPr lang="en-US" sz="2400" dirty="0" smtClean="0"/>
                  <a:t>:  </a:t>
                </a:r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Church &amp; Hanks 1989</a:t>
                </a:r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sz="1800" dirty="0"/>
                  <a:t> Do </a:t>
                </a:r>
                <a:r>
                  <a:rPr lang="en-US" sz="1800" dirty="0" smtClean="0"/>
                  <a:t>words x </a:t>
                </a:r>
                <a:r>
                  <a:rPr lang="en-US" sz="1800" dirty="0"/>
                  <a:t>and y co-occur more than if they were independent</a:t>
                </a:r>
                <a:r>
                  <a:rPr lang="en-US" sz="1800" dirty="0" smtClean="0"/>
                  <a:t>? </a:t>
                </a: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b="0" i="0" dirty="0" smtClean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  <a:blipFill rotWithShape="0">
                <a:blip r:embed="rId4"/>
                <a:stretch>
                  <a:fillRect l="-1154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74884"/>
              </p:ext>
            </p:extLst>
          </p:nvPr>
        </p:nvGraphicFramePr>
        <p:xfrm>
          <a:off x="2971800" y="226695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6695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67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71450"/>
            <a:ext cx="7467600" cy="74295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</p:spPr>
            <p:txBody>
              <a:bodyPr/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 smtClean="0"/>
                  <a:t>PMI ranges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400"/>
                      <m:t>to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4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 smtClean="0"/>
                  <a:t>But the negative values are problematic</a:t>
                </a:r>
              </a:p>
              <a:p>
                <a:pPr marL="685800" lvl="2" indent="-342900"/>
                <a:r>
                  <a:rPr lang="en-US" sz="2400" dirty="0" smtClean="0"/>
                  <a:t>Things are co-occurring </a:t>
                </a:r>
                <a:r>
                  <a:rPr lang="en-US" sz="2400" b="1" dirty="0" smtClean="0"/>
                  <a:t>less than </a:t>
                </a:r>
                <a:r>
                  <a:rPr lang="en-US" sz="2400" dirty="0" smtClean="0"/>
                  <a:t>we expect by chance</a:t>
                </a:r>
              </a:p>
              <a:p>
                <a:pPr marL="685800" lvl="2" indent="-342900"/>
                <a:r>
                  <a:rPr lang="en-US" sz="2400" dirty="0" smtClean="0"/>
                  <a:t>Unreliable without enormous corpora</a:t>
                </a:r>
              </a:p>
              <a:p>
                <a:pPr marL="1028700" lvl="3" indent="-342900"/>
                <a:r>
                  <a:rPr lang="en-US" sz="2000" dirty="0" smtClean="0"/>
                  <a:t>Imagine w1 and w2 whose probability is each 10</a:t>
                </a:r>
                <a:r>
                  <a:rPr lang="en-US" sz="2000" baseline="30000" dirty="0" smtClean="0"/>
                  <a:t>-6</a:t>
                </a:r>
                <a:endParaRPr lang="en-US" sz="2000" dirty="0"/>
              </a:p>
              <a:p>
                <a:pPr marL="1028700" lvl="3" indent="-342900"/>
                <a:r>
                  <a:rPr lang="en-US" sz="2000" dirty="0" smtClean="0"/>
                  <a:t>Hard to be sure p(w1,w2) is significantly different </a:t>
                </a:r>
                <a:r>
                  <a:rPr lang="en-US" sz="2000" dirty="0"/>
                  <a:t>than </a:t>
                </a:r>
                <a:r>
                  <a:rPr lang="en-US" sz="2000" dirty="0" smtClean="0"/>
                  <a:t>10</a:t>
                </a:r>
                <a:r>
                  <a:rPr lang="en-US" sz="2000" baseline="30000" dirty="0" smtClean="0"/>
                  <a:t>-12</a:t>
                </a:r>
                <a:r>
                  <a:rPr lang="en-US" sz="2000" dirty="0" smtClean="0"/>
                  <a:t> </a:t>
                </a:r>
              </a:p>
              <a:p>
                <a:pPr marL="685800" lvl="2" indent="-342900"/>
                <a:r>
                  <a:rPr lang="en-US" sz="2600" dirty="0" smtClean="0"/>
                  <a:t>Plus it’s not clear people are good at “</a:t>
                </a:r>
                <a:r>
                  <a:rPr lang="en-US" sz="2600" dirty="0" err="1" smtClean="0"/>
                  <a:t>unrelatedness</a:t>
                </a:r>
                <a:r>
                  <a:rPr lang="en-US" sz="2600" dirty="0" smtClean="0"/>
                  <a:t>”</a:t>
                </a:r>
                <a:endParaRPr lang="en-US" sz="2600" dirty="0"/>
              </a:p>
              <a:p>
                <a:pPr marL="342900" lvl="1" indent="-342900"/>
                <a:r>
                  <a:rPr lang="en-US" sz="2400" dirty="0" smtClean="0"/>
                  <a:t>So we just replace negative PMI values by 0</a:t>
                </a:r>
              </a:p>
              <a:p>
                <a:pPr marL="342900" lvl="1" indent="-342900"/>
                <a:r>
                  <a:rPr lang="en-US" sz="2400" dirty="0" smtClean="0"/>
                  <a:t>Positive PMI (PPMI) between word1 and word2:</a:t>
                </a: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MI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1" dirty="0"/>
              </a:p>
              <a:p>
                <a:pPr lvl="1"/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  <a:blipFill rotWithShape="0">
                <a:blip r:embed="rId3"/>
                <a:stretch>
                  <a:fillRect l="-1122" t="-1421" b="-2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7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5735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495228"/>
              </p:ext>
            </p:extLst>
          </p:nvPr>
        </p:nvGraphicFramePr>
        <p:xfrm>
          <a:off x="381000" y="257175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4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7175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92540"/>
              </p:ext>
            </p:extLst>
          </p:nvPr>
        </p:nvGraphicFramePr>
        <p:xfrm>
          <a:off x="2133600" y="219075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5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219075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442358"/>
              </p:ext>
            </p:extLst>
          </p:nvPr>
        </p:nvGraphicFramePr>
        <p:xfrm>
          <a:off x="3886200" y="219075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6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219075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18797"/>
              </p:ext>
            </p:extLst>
          </p:nvPr>
        </p:nvGraphicFramePr>
        <p:xfrm>
          <a:off x="741363" y="4105275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7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3" y="4105275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825350"/>
              </p:ext>
            </p:extLst>
          </p:nvPr>
        </p:nvGraphicFramePr>
        <p:xfrm>
          <a:off x="3352800" y="4019550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8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019550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9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p(w=</a:t>
            </a:r>
            <a:r>
              <a:rPr lang="en-US" sz="2000" dirty="0" err="1" smtClean="0"/>
              <a:t>information,c</a:t>
            </a:r>
            <a:r>
              <a:rPr lang="en-US" sz="2000" dirty="0" smtClean="0"/>
              <a:t>=data) = </a:t>
            </a:r>
          </a:p>
          <a:p>
            <a:pPr marL="0" indent="0">
              <a:buNone/>
            </a:pPr>
            <a:r>
              <a:rPr lang="en-US" sz="2000" dirty="0" smtClean="0"/>
              <a:t>p(w=information) =</a:t>
            </a:r>
          </a:p>
          <a:p>
            <a:pPr marL="0" indent="0">
              <a:buNone/>
            </a:pPr>
            <a:r>
              <a:rPr lang="en-US" sz="2000" dirty="0" smtClean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488606"/>
              </p:ext>
            </p:extLst>
          </p:nvPr>
        </p:nvGraphicFramePr>
        <p:xfrm>
          <a:off x="3048000" y="1152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8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0" y="1152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764796"/>
              </p:ext>
            </p:extLst>
          </p:nvPr>
        </p:nvGraphicFramePr>
        <p:xfrm>
          <a:off x="1524000" y="2895250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9" name="Worksheet" r:id="rId7" imgW="6921500" imgH="2552700" progId="Excel.Sheet.12">
                  <p:embed/>
                </p:oleObj>
              </mc:Choice>
              <mc:Fallback>
                <p:oleObj name="Worksheet" r:id="rId7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0" y="2895250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0" y="205312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.32</a:t>
            </a:r>
            <a:endParaRPr lang="en-US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205312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0" y="241935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11/19</a:t>
            </a:r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0" y="2419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.58</a:t>
            </a:r>
            <a:endParaRPr lang="en-US" sz="18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278558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7/19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2634" y="278558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777989"/>
              </p:ext>
            </p:extLst>
          </p:nvPr>
        </p:nvGraphicFramePr>
        <p:xfrm>
          <a:off x="1219200" y="36195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0" name="Equation" r:id="rId9" imgW="850900" imgH="711200" progId="Equation.3">
                  <p:embed/>
                </p:oleObj>
              </mc:Choice>
              <mc:Fallback>
                <p:oleObj name="Equation" r:id="rId9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36195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1239"/>
              </p:ext>
            </p:extLst>
          </p:nvPr>
        </p:nvGraphicFramePr>
        <p:xfrm>
          <a:off x="4724400" y="180975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1" name="Equation" r:id="rId11" imgW="863600" imgH="685800" progId="Equation.3">
                  <p:embed/>
                </p:oleObj>
              </mc:Choice>
              <mc:Fallback>
                <p:oleObj name="Equation" r:id="rId11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4400" y="180975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719153"/>
              </p:ext>
            </p:extLst>
          </p:nvPr>
        </p:nvGraphicFramePr>
        <p:xfrm>
          <a:off x="6553200" y="180968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2" name="Equation" r:id="rId13" imgW="838200" imgH="660400" progId="Equation.3">
                  <p:embed/>
                </p:oleObj>
              </mc:Choice>
              <mc:Fallback>
                <p:oleObj name="Equation" r:id="rId13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53200" y="180968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264558"/>
              </p:ext>
            </p:extLst>
          </p:nvPr>
        </p:nvGraphicFramePr>
        <p:xfrm>
          <a:off x="1276350" y="677863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8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677863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2343150"/>
            <a:ext cx="4267200" cy="6096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324035"/>
              </p:ext>
            </p:extLst>
          </p:nvPr>
        </p:nvGraphicFramePr>
        <p:xfrm>
          <a:off x="3200400" y="133350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9" name="Worksheet" r:id="rId6" imgW="6756400" imgH="2400300" progId="Excel.Sheet.12">
                  <p:embed/>
                </p:oleObj>
              </mc:Choice>
              <mc:Fallback>
                <p:oleObj name="Worksheet" r:id="rId6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400" y="133350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796994"/>
              </p:ext>
            </p:extLst>
          </p:nvPr>
        </p:nvGraphicFramePr>
        <p:xfrm>
          <a:off x="838200" y="30162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0" name="Worksheet" r:id="rId9" imgW="5969000" imgH="1917700" progId="Excel.Sheet.12">
                  <p:embed/>
                </p:oleObj>
              </mc:Choice>
              <mc:Fallback>
                <p:oleObj name="Worksheet" r:id="rId9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234315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.32 /</a:t>
            </a:r>
            <a:endParaRPr lang="en-US" dirty="0"/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234315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(.37*.58) )</a:t>
            </a:r>
            <a:endParaRPr lang="en-US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0" y="234315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 = .58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48748" y="281201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+mn-lt"/>
              </a:rPr>
              <a:t>(.57 using full precision)</a:t>
            </a:r>
            <a:endParaRPr lang="en-US" sz="1600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00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PMI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PMI is biased toward infrequent events</a:t>
            </a:r>
          </a:p>
          <a:p>
            <a:pPr lvl="1"/>
            <a:r>
              <a:rPr lang="en-US" sz="2800" dirty="0" smtClean="0"/>
              <a:t>Very rare words have very high PMI values</a:t>
            </a:r>
          </a:p>
          <a:p>
            <a:r>
              <a:rPr lang="en-US" sz="3200" dirty="0" smtClean="0"/>
              <a:t>Two solutions:</a:t>
            </a:r>
          </a:p>
          <a:p>
            <a:pPr lvl="1"/>
            <a:r>
              <a:rPr lang="en-US" sz="2800" dirty="0" smtClean="0"/>
              <a:t>Give rare words slightly higher probabilities</a:t>
            </a:r>
          </a:p>
          <a:p>
            <a:pPr lvl="1"/>
            <a:r>
              <a:rPr lang="en-US" sz="2800" dirty="0" smtClean="0"/>
              <a:t>Use add-one smoothing (which has a similar effect)</a:t>
            </a:r>
          </a:p>
          <a:p>
            <a:pPr lvl="1"/>
            <a:endParaRPr lang="en-US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895350"/>
          </a:xfrm>
        </p:spPr>
        <p:txBody>
          <a:bodyPr/>
          <a:lstStyle/>
          <a:p>
            <a:r>
              <a:rPr lang="en-US" dirty="0" smtClean="0"/>
              <a:t>Weighting PMI: Giving rare context words slightly higher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</p:spPr>
            <p:txBody>
              <a:bodyPr/>
              <a:lstStyle/>
              <a:p>
                <a:r>
                  <a:rPr lang="en-US" sz="2800" dirty="0" smtClean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 smtClean="0"/>
                  <a:t>: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 smtClean="0"/>
                  <a:t> for rare </a:t>
                </a:r>
                <a:r>
                  <a:rPr lang="en-US" sz="2800" i="1" dirty="0" smtClean="0"/>
                  <a:t>c</a:t>
                </a:r>
              </a:p>
              <a:p>
                <a:r>
                  <a:rPr lang="en-US" sz="2800" dirty="0" smtClean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  <a:blipFill rotWithShape="0">
                <a:blip r:embed="rId2"/>
                <a:stretch>
                  <a:fillRect l="-1357" t="-1828" b="-1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350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5334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71550"/>
            <a:ext cx="6948678" cy="505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15541"/>
              </p:ext>
            </p:extLst>
          </p:nvPr>
        </p:nvGraphicFramePr>
        <p:xfrm>
          <a:off x="1682750" y="36195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4" name="Worksheet" r:id="rId4" imgW="5778500" imgH="1892300" progId="Excel.Sheet.12">
                  <p:embed/>
                </p:oleObj>
              </mc:Choice>
              <mc:Fallback>
                <p:oleObj name="Worksheet" r:id="rId4" imgW="5778500" imgH="1892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2750" y="36195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18561"/>
              </p:ext>
            </p:extLst>
          </p:nvPr>
        </p:nvGraphicFramePr>
        <p:xfrm>
          <a:off x="304800" y="257175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" name="Worksheet" r:id="rId7" imgW="6921500" imgH="2374900" progId="Excel.Sheet.12">
                  <p:embed/>
                </p:oleObj>
              </mc:Choice>
              <mc:Fallback>
                <p:oleObj name="Worksheet" r:id="rId7" imgW="6921500" imgH="2374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257175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smtClean="0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311444"/>
              </p:ext>
            </p:extLst>
          </p:nvPr>
        </p:nvGraphicFramePr>
        <p:xfrm>
          <a:off x="1143000" y="301625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7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01625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360014"/>
              </p:ext>
            </p:extLst>
          </p:nvPr>
        </p:nvGraphicFramePr>
        <p:xfrm>
          <a:off x="1041400" y="9715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8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1400" y="9715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0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95459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32385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13742"/>
            <a:ext cx="1600200" cy="110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5" y="819150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09750"/>
            <a:ext cx="838200" cy="972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212838"/>
            <a:ext cx="2463800" cy="13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498600" y="1839913"/>
          <a:ext cx="539591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839913"/>
                        <a:ext cx="5395913" cy="1243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1821977" y="1230481"/>
            <a:ext cx="1683223" cy="400110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4114801" y="1228696"/>
            <a:ext cx="1668946" cy="400110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4419600" y="1600796"/>
            <a:ext cx="305596" cy="43755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3364290"/>
            <a:ext cx="8610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i="1" baseline="-25000" dirty="0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i="1" baseline="-2500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in context </a:t>
            </a:r>
            <a:r>
              <a:rPr lang="en-US" i="1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 smtClean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</a:t>
            </a:r>
            <a:r>
              <a:rPr lang="en-US" sz="2800" i="1" dirty="0" err="1" smtClean="0">
                <a:latin typeface="Calibri (Body)"/>
                <a:cs typeface="Calibri (Body)"/>
              </a:rPr>
              <a:t>,</a:t>
            </a:r>
            <a:r>
              <a:rPr lang="en-US" sz="2800" i="1" dirty="0" err="1">
                <a:latin typeface="Calibri (Body)"/>
                <a:cs typeface="Calibri (Body)"/>
              </a:rPr>
              <a:t>w</a:t>
            </a:r>
            <a:r>
              <a:rPr lang="en-US" sz="2800" dirty="0" smtClean="0">
                <a:latin typeface="Calibri (Body)"/>
                <a:cs typeface="Calibri (Body)"/>
              </a:rPr>
              <a:t>) </a:t>
            </a:r>
            <a:r>
              <a:rPr lang="en-US" sz="2800" dirty="0">
                <a:latin typeface="Calibri (Body)"/>
                <a:cs typeface="Calibri (Body)"/>
              </a:rPr>
              <a:t>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 smtClean="0">
                <a:latin typeface="Calibri (Body)"/>
                <a:cs typeface="Calibri (Body)"/>
              </a:rPr>
              <a:t> </a:t>
            </a:r>
            <a:r>
              <a:rPr lang="en-US" sz="2800" dirty="0">
                <a:latin typeface="Calibri (Body)"/>
                <a:cs typeface="Calibri (Body)"/>
              </a:rPr>
              <a:t>and </a:t>
            </a:r>
            <a:r>
              <a:rPr lang="en-US" sz="2800" i="1" dirty="0" smtClean="0">
                <a:latin typeface="Calibri (Body)"/>
                <a:cs typeface="Calibri (Body)"/>
              </a:rPr>
              <a:t>w</a:t>
            </a:r>
            <a:endParaRPr lang="en-US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257800" y="4548277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6175344" y="4545390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4545390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454658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1" y="-67479"/>
            <a:ext cx="968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3868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5334000" cy="333375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699" y="104775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374759"/>
              </p:ext>
            </p:extLst>
          </p:nvPr>
        </p:nvGraphicFramePr>
        <p:xfrm>
          <a:off x="4648200" y="20955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838200"/>
                <a:gridCol w="838200"/>
                <a:gridCol w="1295400"/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computer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apricot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digital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809750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apricot,information</a:t>
            </a:r>
            <a:r>
              <a:rPr lang="en-US" dirty="0" smtClean="0">
                <a:latin typeface="+mn-lt"/>
              </a:rPr>
              <a:t>) = 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digital,information</a:t>
            </a:r>
            <a:r>
              <a:rPr lang="en-US" dirty="0" smtClean="0">
                <a:latin typeface="+mn-lt"/>
              </a:rPr>
              <a:t>) =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apricot,digital</a:t>
            </a:r>
            <a:r>
              <a:rPr lang="en-US" dirty="0" smtClean="0">
                <a:latin typeface="+mn-lt"/>
              </a:rPr>
              <a:t>) =</a:t>
            </a:r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0" y="971550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1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71550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1" y="433812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2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1" y="433812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321210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3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321210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233942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Equation" r:id="rId9" imgW="673100" imgH="215900" progId="Equation.3">
                  <p:embed/>
                </p:oleObj>
              </mc:Choice>
              <mc:Fallback>
                <p:oleObj name="Equation" r:id="rId9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6400" y="233942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0" y="435724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0" y="435724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1" y="321210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6" name="Equation" r:id="rId12" imgW="622300" imgH="215900" progId="Equation.3">
                  <p:embed/>
                </p:oleObj>
              </mc:Choice>
              <mc:Fallback>
                <p:oleObj name="Equation" r:id="rId12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3211" y="321210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28765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7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8200" y="28765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39433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8" name="Equation" r:id="rId15" imgW="927100" imgH="393700" progId="Equation.3">
                  <p:embed/>
                </p:oleObj>
              </mc:Choice>
              <mc:Fallback>
                <p:oleObj name="Equation" r:id="rId15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86200" y="39433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2952750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9" name="Equation" r:id="rId17" imgW="952500" imgH="419100" progId="Equation.3">
                  <p:embed/>
                </p:oleObj>
              </mc:Choice>
              <mc:Fallback>
                <p:oleObj name="Equation" r:id="rId17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29400" y="2952750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09575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0" name="Equation" r:id="rId19" imgW="241300" imgH="165100" progId="Equation.3">
                  <p:embed/>
                </p:oleObj>
              </mc:Choice>
              <mc:Fallback>
                <p:oleObj name="Equation" r:id="rId19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000" y="409575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986194" y="1972161"/>
            <a:ext cx="1301080" cy="304231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+0+0</m:t>
                        </m:r>
                      </m:oMath>
                    </m:oMathPara>
                  </a14:m>
                  <a:endParaRPr lang="en-US" sz="1800" b="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latin typeface="Cambria Math" charset="0"/>
                            </a:rPr>
                            <m:t>2+0+0</m:t>
                          </m:r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1800" b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blipFill rotWithShape="0">
                <a:blip r:embed="rId2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1800" b="0" i="0" smtClean="0">
                          <a:latin typeface="Cambria Math" charset="0"/>
                        </a:rPr>
                        <m:t>= .23</m:t>
                      </m:r>
                    </m:oMath>
                  </m:oMathPara>
                </a14:m>
                <a:endParaRPr lang="en-US" sz="1800" b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blipFill rotWithShape="0">
                <a:blip r:embed="rId2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81" y="179746"/>
            <a:ext cx="7467600" cy="74295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8750"/>
            <a:ext cx="6045200" cy="3532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164556"/>
              </p:ext>
            </p:extLst>
          </p:nvPr>
        </p:nvGraphicFramePr>
        <p:xfrm>
          <a:off x="5486400" y="1123950"/>
          <a:ext cx="31242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838200"/>
                <a:gridCol w="838200"/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apricot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digital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467600" cy="742950"/>
          </a:xfrm>
        </p:spPr>
        <p:txBody>
          <a:bodyPr/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90" y="1678781"/>
            <a:ext cx="4624420" cy="27979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1135618"/>
            <a:ext cx="377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Kulkarni</a:t>
            </a:r>
            <a:r>
              <a:rPr lang="en-US" sz="1800" dirty="0" smtClean="0">
                <a:latin typeface="+mn-lt"/>
              </a:rPr>
              <a:t>, Al-</a:t>
            </a:r>
            <a:r>
              <a:rPr lang="en-US" sz="1800" dirty="0" err="1" smtClean="0">
                <a:latin typeface="+mn-lt"/>
              </a:rPr>
              <a:t>Rfou</a:t>
            </a:r>
            <a:r>
              <a:rPr lang="en-US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Perozzi</a:t>
            </a:r>
            <a:r>
              <a:rPr lang="en-US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Skiena</a:t>
            </a:r>
            <a:r>
              <a:rPr lang="en-US" sz="1800" dirty="0" smtClean="0">
                <a:latin typeface="+mn-lt"/>
              </a:rPr>
              <a:t> 2015</a:t>
            </a:r>
            <a:endParaRPr lang="en-US" sz="18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1163419"/>
            <a:ext cx="2676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Sagi</a:t>
            </a:r>
            <a:r>
              <a:rPr lang="en-US" sz="1800" dirty="0" smtClean="0">
                <a:latin typeface="+mn-lt"/>
              </a:rPr>
              <a:t>, Kaufmann Clark 2013</a:t>
            </a:r>
          </a:p>
          <a:p>
            <a:endParaRPr lang="en-US" sz="1800" dirty="0">
              <a:latin typeface="+mn-lt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381000" y="1504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38150"/>
            <a:ext cx="4004187" cy="1600200"/>
          </a:xfrm>
        </p:spPr>
        <p:txBody>
          <a:bodyPr/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11" y="186121"/>
            <a:ext cx="3615889" cy="45321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0" y="475758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Rohde et al. (2006)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15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8750"/>
            <a:ext cx="6794500" cy="33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6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907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</a:t>
            </a:r>
            <a:r>
              <a:rPr lang="en-US" dirty="0" smtClean="0"/>
              <a:t>similarity </a:t>
            </a:r>
            <a:br>
              <a:rPr lang="en-US" dirty="0" smtClean="0"/>
            </a:br>
            <a:r>
              <a:rPr lang="en-US" dirty="0" smtClean="0"/>
              <a:t>(the same as for thesaurus-based)</a:t>
            </a: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7239000" cy="3581400"/>
          </a:xfrm>
        </p:spPr>
        <p:txBody>
          <a:bodyPr/>
          <a:lstStyle/>
          <a:p>
            <a:r>
              <a:rPr lang="en-US" dirty="0"/>
              <a:t>Intrinsic Evaluation:</a:t>
            </a:r>
          </a:p>
          <a:p>
            <a:pPr lvl="1"/>
            <a:r>
              <a:rPr lang="en-US" dirty="0" smtClean="0"/>
              <a:t>Correlation between algorithm</a:t>
            </a:r>
            <a:r>
              <a:rPr lang="en-US" dirty="0"/>
              <a:t> </a:t>
            </a:r>
            <a:r>
              <a:rPr lang="en-US" dirty="0" smtClean="0"/>
              <a:t>and human word </a:t>
            </a:r>
            <a:r>
              <a:rPr lang="en-US" dirty="0"/>
              <a:t>similarity </a:t>
            </a:r>
            <a:r>
              <a:rPr lang="en-US" dirty="0" smtClean="0"/>
              <a:t>ratings</a:t>
            </a:r>
          </a:p>
          <a:p>
            <a:r>
              <a:rPr lang="en-US" dirty="0" smtClean="0"/>
              <a:t>Extrinsic </a:t>
            </a:r>
            <a:r>
              <a:rPr lang="en-US" dirty="0"/>
              <a:t>(task-based, end-to-end) Evaluation:</a:t>
            </a:r>
          </a:p>
          <a:p>
            <a:pPr lvl="1"/>
            <a:r>
              <a:rPr lang="en-US" dirty="0" smtClean="0"/>
              <a:t>Spelling error detection, WSD, essay grading</a:t>
            </a:r>
            <a:endParaRPr lang="en-US" dirty="0"/>
          </a:p>
          <a:p>
            <a:pPr lvl="1"/>
            <a:r>
              <a:rPr lang="en-US" dirty="0" smtClean="0"/>
              <a:t>Taking </a:t>
            </a:r>
            <a:r>
              <a:rPr lang="en-US" dirty="0"/>
              <a:t>TOEFL multiple-choice vocabulary </a:t>
            </a:r>
            <a:r>
              <a:rPr lang="en-US" dirty="0" smtClean="0"/>
              <a:t>tests</a:t>
            </a:r>
          </a:p>
          <a:p>
            <a:pPr lvl="1"/>
            <a:endParaRPr lang="en-US" sz="1400" dirty="0" smtClean="0"/>
          </a:p>
          <a:p>
            <a:pPr marL="11430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u="sng" dirty="0" smtClean="0">
                <a:solidFill>
                  <a:srgbClr val="0000FF"/>
                </a:solidFill>
                <a:latin typeface="Courier"/>
                <a:cs typeface="Courier"/>
              </a:rPr>
              <a:t>Levied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is closest in meaning to which of these: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 imposed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, believed, requested, correlated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syntax to define a word’s context</a:t>
            </a:r>
            <a:endParaRPr 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00150"/>
            <a:ext cx="8839200" cy="3333750"/>
          </a:xfrm>
        </p:spPr>
        <p:txBody>
          <a:bodyPr/>
          <a:lstStyle/>
          <a:p>
            <a:r>
              <a:rPr lang="en-US" dirty="0" err="1"/>
              <a:t>Zellig</a:t>
            </a:r>
            <a:r>
              <a:rPr lang="en-US" dirty="0"/>
              <a:t> Harris (1968)</a:t>
            </a:r>
          </a:p>
          <a:p>
            <a:pPr marL="457200" lvl="1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meaning of entities, and the meaning of grammatical relations among them, is related to the restriction of combinations of these entities relative to other </a:t>
            </a:r>
            <a:r>
              <a:rPr lang="en-US" sz="2400" dirty="0" smtClean="0"/>
              <a:t>entities”</a:t>
            </a:r>
            <a:endParaRPr lang="en-US" sz="2400" dirty="0"/>
          </a:p>
          <a:p>
            <a:r>
              <a:rPr lang="en-US" b="1" dirty="0" smtClean="0"/>
              <a:t>Two words </a:t>
            </a:r>
            <a:r>
              <a:rPr lang="en-US" b="1" dirty="0"/>
              <a:t>are similar if they have similar </a:t>
            </a:r>
            <a:r>
              <a:rPr lang="en-US" b="1" dirty="0" smtClean="0"/>
              <a:t>syntactic contexts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D</a:t>
            </a:r>
            <a:r>
              <a:rPr lang="en-US" b="1" dirty="0" smtClean="0">
                <a:solidFill>
                  <a:srgbClr val="0000FF"/>
                </a:solidFill>
              </a:rPr>
              <a:t>uty</a:t>
            </a:r>
            <a:r>
              <a:rPr lang="en-US" b="1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responsibility </a:t>
            </a:r>
            <a:r>
              <a:rPr lang="en-US" dirty="0" smtClean="0"/>
              <a:t>have similar syntactic distribution: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</a:t>
            </a:r>
            <a:endParaRPr lang="en-US" sz="2000" dirty="0">
              <a:solidFill>
                <a:srgbClr val="A6A6A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49492"/>
              </p:ext>
            </p:extLst>
          </p:nvPr>
        </p:nvGraphicFramePr>
        <p:xfrm>
          <a:off x="381000" y="3836670"/>
          <a:ext cx="8610600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87507"/>
                <a:gridCol w="612309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Modified by adjectives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additional, administrative, assumed, collective, congressional, constitutional …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Objects of verbs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assert, assign, assume, attend to, avoid, become, breach..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95400" y="-171450"/>
            <a:ext cx="7848600" cy="914400"/>
          </a:xfrm>
        </p:spPr>
        <p:txBody>
          <a:bodyPr/>
          <a:lstStyle/>
          <a:p>
            <a:r>
              <a:rPr lang="en-US" sz="2600" dirty="0"/>
              <a:t>Co-occurrence vectors based </a:t>
            </a:r>
            <a:r>
              <a:rPr lang="en-US" sz="2600" dirty="0" smtClean="0"/>
              <a:t>on syntactic </a:t>
            </a:r>
            <a:r>
              <a:rPr lang="en-US" sz="2600" dirty="0"/>
              <a:t>dependencies</a:t>
            </a:r>
          </a:p>
        </p:txBody>
      </p:sp>
      <p:sp>
        <p:nvSpPr>
          <p:cNvPr id="107523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823854" cy="3333750"/>
          </a:xfrm>
        </p:spPr>
        <p:txBody>
          <a:bodyPr/>
          <a:lstStyle/>
          <a:p>
            <a:r>
              <a:rPr lang="en-US" smtClean="0"/>
              <a:t>Each dimension: </a:t>
            </a:r>
            <a:r>
              <a:rPr lang="en-US" dirty="0" smtClean="0"/>
              <a:t>a context word </a:t>
            </a:r>
            <a:r>
              <a:rPr lang="en-US" smtClean="0"/>
              <a:t>in one of R grammatical relations</a:t>
            </a: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Subject-of- “absorb”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Instead of a vector of </a:t>
            </a:r>
            <a:r>
              <a:rPr lang="en-US" i="1" dirty="0" smtClean="0"/>
              <a:t>|V| </a:t>
            </a:r>
            <a:r>
              <a:rPr lang="en-US" dirty="0" smtClean="0"/>
              <a:t>features, a vector of </a:t>
            </a:r>
            <a:r>
              <a:rPr lang="en-US" i="1" dirty="0" smtClean="0"/>
              <a:t>R|V|</a:t>
            </a:r>
          </a:p>
          <a:p>
            <a:r>
              <a:rPr lang="en-US" dirty="0" smtClean="0"/>
              <a:t>Example: counts for the word </a:t>
            </a:r>
            <a:r>
              <a:rPr lang="en-US" i="1" dirty="0" smtClean="0"/>
              <a:t>cell</a:t>
            </a:r>
            <a:r>
              <a:rPr lang="en-US" dirty="0"/>
              <a:t> </a:t>
            </a:r>
            <a:r>
              <a:rPr lang="en-US" dirty="0" smtClean="0"/>
              <a:t>:</a:t>
            </a:r>
          </a:p>
        </p:txBody>
      </p:sp>
      <p:pic>
        <p:nvPicPr>
          <p:cNvPr id="107524" name="Picture 1028" descr="c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61562"/>
            <a:ext cx="7321804" cy="228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71800" y="819150"/>
            <a:ext cx="615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n-lt"/>
              </a:rPr>
              <a:t>Dekang</a:t>
            </a:r>
            <a:r>
              <a:rPr lang="en-US" sz="1600" dirty="0" smtClean="0">
                <a:latin typeface="+mn-lt"/>
              </a:rPr>
              <a:t> Lin, 1998 “Automatic Retrieval and Clustering of Similar Words”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3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Syntactic dependencies for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(</a:t>
            </a:r>
            <a:r>
              <a:rPr lang="en-US" dirty="0" err="1" smtClean="0"/>
              <a:t>Padó</a:t>
            </a:r>
            <a:r>
              <a:rPr lang="en-US" dirty="0" smtClean="0"/>
              <a:t> and </a:t>
            </a:r>
            <a:r>
              <a:rPr lang="en-US" dirty="0" err="1" smtClean="0"/>
              <a:t>Lapata</a:t>
            </a:r>
            <a:r>
              <a:rPr lang="en-US" dirty="0" smtClean="0"/>
              <a:t> 2007):</a:t>
            </a:r>
          </a:p>
          <a:p>
            <a:pPr lvl="1"/>
            <a:r>
              <a:rPr lang="en-US" dirty="0" smtClean="0"/>
              <a:t>Instead of having a |V| x R|V| matrix</a:t>
            </a:r>
          </a:p>
          <a:p>
            <a:pPr lvl="1"/>
            <a:r>
              <a:rPr lang="en-US" dirty="0" smtClean="0"/>
              <a:t>Have a |V| x |V| matrix</a:t>
            </a:r>
          </a:p>
          <a:p>
            <a:pPr lvl="1"/>
            <a:r>
              <a:rPr lang="en-US" dirty="0" smtClean="0"/>
              <a:t>But the co-occurrence counts aren’t just counts of words in a window</a:t>
            </a:r>
          </a:p>
          <a:p>
            <a:pPr lvl="1"/>
            <a:r>
              <a:rPr lang="en-US" dirty="0" smtClean="0"/>
              <a:t>But counts of words that occur in one of R dependencies (subject, object,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So M(“</a:t>
            </a:r>
            <a:r>
              <a:rPr lang="en-US" dirty="0" err="1" smtClean="0"/>
              <a:t>cell”,”absorb</a:t>
            </a:r>
            <a:r>
              <a:rPr lang="en-US" dirty="0" smtClean="0"/>
              <a:t>”) = count(</a:t>
            </a:r>
            <a:r>
              <a:rPr lang="en-US" dirty="0" err="1" smtClean="0"/>
              <a:t>subj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pobj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)),  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PMI applied to dependency relations</a:t>
            </a:r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3867150"/>
            <a:ext cx="70104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 smtClean="0">
                <a:latin typeface="Courier"/>
                <a:cs typeface="Courier"/>
              </a:rPr>
              <a:t>“Drink it” </a:t>
            </a:r>
            <a:r>
              <a:rPr lang="en-US" sz="2200" dirty="0" smtClean="0"/>
              <a:t>more </a:t>
            </a:r>
            <a:r>
              <a:rPr lang="en-US" sz="2200" dirty="0"/>
              <a:t>common than </a:t>
            </a:r>
            <a:r>
              <a:rPr lang="en-US" sz="2200" dirty="0">
                <a:latin typeface="Courier"/>
                <a:cs typeface="Courier"/>
              </a:rPr>
              <a:t>“drink wine”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But “</a:t>
            </a:r>
            <a:r>
              <a:rPr lang="en-US" sz="2200" dirty="0">
                <a:latin typeface="Courier"/>
                <a:cs typeface="Courier"/>
              </a:rPr>
              <a:t>wine</a:t>
            </a:r>
            <a:r>
              <a:rPr lang="en-US" sz="2200" dirty="0"/>
              <a:t>” is a better “drinkable” thing than “</a:t>
            </a:r>
            <a:r>
              <a:rPr lang="en-US" sz="2200" dirty="0">
                <a:latin typeface="Courier"/>
                <a:cs typeface="Courier"/>
              </a:rPr>
              <a:t>it</a:t>
            </a:r>
            <a:r>
              <a:rPr lang="en-US" sz="2200" dirty="0" smtClean="0"/>
              <a:t>”</a:t>
            </a:r>
            <a:endParaRPr lang="en-US" sz="2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90285"/>
              </p:ext>
            </p:extLst>
          </p:nvPr>
        </p:nvGraphicFramePr>
        <p:xfrm>
          <a:off x="2438400" y="1489710"/>
          <a:ext cx="4114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990600"/>
                <a:gridCol w="1143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of “drink”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liquid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895351"/>
            <a:ext cx="708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Hindle</a:t>
            </a:r>
            <a:r>
              <a:rPr lang="en-US" sz="1400" dirty="0" smtClean="0"/>
              <a:t>, Don. 1990. Noun Classification from Predicate-Argument Structure. ACL</a:t>
            </a:r>
            <a:endParaRPr lang="en-US" sz="1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92351"/>
              </p:ext>
            </p:extLst>
          </p:nvPr>
        </p:nvGraphicFramePr>
        <p:xfrm>
          <a:off x="2438400" y="1504950"/>
          <a:ext cx="41148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990600"/>
                <a:gridCol w="1143000"/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of “drink”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liquid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9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to PPMI for measuring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19500"/>
          </a:xfrm>
        </p:spPr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tf-idf</a:t>
            </a:r>
            <a:r>
              <a:rPr lang="en-US" dirty="0" smtClean="0"/>
              <a:t>  (that’s a hyphen not a minus sign)</a:t>
            </a:r>
          </a:p>
          <a:p>
            <a:r>
              <a:rPr lang="en-US" dirty="0" smtClean="0"/>
              <a:t>The combination of two factors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Term frequency </a:t>
            </a:r>
            <a:r>
              <a:rPr lang="en-US" dirty="0" smtClean="0"/>
              <a:t>(</a:t>
            </a:r>
            <a:r>
              <a:rPr lang="en-US" dirty="0" err="1" smtClean="0"/>
              <a:t>Luhn</a:t>
            </a:r>
            <a:r>
              <a:rPr lang="en-US" dirty="0" smtClean="0"/>
              <a:t> 1957): frequency of the word (can be logged)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Inverse document frequency </a:t>
            </a:r>
            <a:r>
              <a:rPr lang="en-US" dirty="0" smtClean="0"/>
              <a:t>(IDF) (</a:t>
            </a:r>
            <a:r>
              <a:rPr lang="en-US" dirty="0" err="1" smtClean="0"/>
              <a:t>Sparck</a:t>
            </a:r>
            <a:r>
              <a:rPr lang="en-US" dirty="0" smtClean="0"/>
              <a:t> Jones 1972)</a:t>
            </a:r>
          </a:p>
          <a:p>
            <a:pPr lvl="2"/>
            <a:r>
              <a:rPr lang="en-US" dirty="0"/>
              <a:t>N is the total number of documents</a:t>
            </a:r>
          </a:p>
          <a:p>
            <a:pPr lvl="2"/>
            <a:r>
              <a:rPr lang="en-US" dirty="0" err="1"/>
              <a:t>df</a:t>
            </a:r>
            <a:r>
              <a:rPr lang="en-US" sz="3200" baseline="-25000" dirty="0" err="1"/>
              <a:t>i</a:t>
            </a:r>
            <a:r>
              <a:rPr lang="en-US" dirty="0"/>
              <a:t> = “document frequency of word </a:t>
            </a:r>
            <a:r>
              <a:rPr lang="en-US" i="1" dirty="0" err="1"/>
              <a:t>i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    = # of documents with word </a:t>
            </a:r>
            <a:r>
              <a:rPr lang="en-US" i="1" dirty="0" smtClean="0"/>
              <a:t>I</a:t>
            </a:r>
          </a:p>
          <a:p>
            <a:pPr lvl="1"/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i="1" dirty="0" smtClean="0"/>
              <a:t> = word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/>
              <a:t> in document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  <a:p>
            <a:pPr marL="457200" lvl="1" indent="0">
              <a:buNone/>
            </a:pPr>
            <a:r>
              <a:rPr lang="en-US" sz="3000" i="1" dirty="0" smtClean="0"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30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tf</a:t>
            </a:r>
            <a:r>
              <a:rPr lang="en-US" sz="30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idf</a:t>
            </a:r>
            <a:r>
              <a:rPr lang="en-US" sz="32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30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9720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16945"/>
              </p:ext>
            </p:extLst>
          </p:nvPr>
        </p:nvGraphicFramePr>
        <p:xfrm>
          <a:off x="5715000" y="2876550"/>
          <a:ext cx="19812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7" name="Equation" r:id="rId3" imgW="914400" imgH="571500" progId="Equation.3">
                  <p:embed/>
                </p:oleObj>
              </mc:Choice>
              <mc:Fallback>
                <p:oleObj name="Equation" r:id="rId3" imgW="914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0" y="2876550"/>
                        <a:ext cx="19812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3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f-idf</a:t>
            </a:r>
            <a:r>
              <a:rPr lang="en-US" dirty="0" smtClean="0"/>
              <a:t> not generally used for word-word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is by far the most common weighting when we are considering the relationship of words to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thesaurus-based </a:t>
            </a:r>
            <a:r>
              <a:rPr lang="en-US" dirty="0" smtClean="0"/>
              <a:t>meaning</a:t>
            </a:r>
            <a:endParaRPr lang="en-US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7391400" cy="3333750"/>
          </a:xfrm>
        </p:spPr>
        <p:txBody>
          <a:bodyPr/>
          <a:lstStyle/>
          <a:p>
            <a:r>
              <a:rPr lang="en-US" sz="2800" dirty="0"/>
              <a:t>We </a:t>
            </a:r>
            <a:r>
              <a:rPr lang="en-US" sz="2800" dirty="0" smtClean="0"/>
              <a:t>don’t </a:t>
            </a:r>
            <a:r>
              <a:rPr lang="en-US" sz="2800" dirty="0"/>
              <a:t>have a thesaurus for every </a:t>
            </a:r>
            <a:r>
              <a:rPr lang="en-US" sz="2800" dirty="0" smtClean="0"/>
              <a:t>language</a:t>
            </a:r>
          </a:p>
          <a:p>
            <a:r>
              <a:rPr lang="en-US" sz="2800" dirty="0" smtClean="0"/>
              <a:t>We can’t have a thesaurus for every year</a:t>
            </a:r>
          </a:p>
          <a:p>
            <a:pPr lvl="1"/>
            <a:r>
              <a:rPr lang="en-US" dirty="0" smtClean="0"/>
              <a:t>For historical linguistics, we need to compare word meanings in year t to year t+1</a:t>
            </a:r>
            <a:endParaRPr lang="en-US" dirty="0"/>
          </a:p>
          <a:p>
            <a:r>
              <a:rPr lang="en-US" sz="2800" dirty="0" smtClean="0"/>
              <a:t>Thesauruses have problems with </a:t>
            </a:r>
            <a:r>
              <a:rPr lang="en-US" sz="2800" b="1" dirty="0" smtClean="0"/>
              <a:t>recall</a:t>
            </a:r>
            <a:endParaRPr lang="en-US" sz="2800" dirty="0" smtClean="0"/>
          </a:p>
          <a:p>
            <a:pPr lvl="1"/>
            <a:r>
              <a:rPr lang="en-US" sz="2400" dirty="0"/>
              <a:t>M</a:t>
            </a:r>
            <a:r>
              <a:rPr lang="en-US" sz="2400" dirty="0" smtClean="0"/>
              <a:t>any </a:t>
            </a:r>
            <a:r>
              <a:rPr lang="en-US" sz="2400" dirty="0"/>
              <a:t>words </a:t>
            </a:r>
            <a:r>
              <a:rPr lang="en-US" sz="2400" dirty="0" smtClean="0"/>
              <a:t>and phrases are missing</a:t>
            </a:r>
          </a:p>
          <a:p>
            <a:pPr lvl="1"/>
            <a:r>
              <a:rPr lang="en-US" sz="2400" dirty="0" smtClean="0"/>
              <a:t>Thesauri work less well for verbs, adjectives</a:t>
            </a:r>
          </a:p>
        </p:txBody>
      </p:sp>
    </p:spTree>
    <p:extLst>
      <p:ext uri="{BB962C8B-B14F-4D97-AF65-F5344CB8AC3E}">
        <p14:creationId xmlns:p14="http://schemas.microsoft.com/office/powerpoint/2010/main" val="10934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218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9550"/>
            <a:ext cx="7467600" cy="742950"/>
          </a:xfrm>
        </p:spPr>
        <p:txBody>
          <a:bodyPr/>
          <a:lstStyle/>
          <a:p>
            <a:r>
              <a:rPr lang="en-US" smtClean="0"/>
              <a:t>Sparse versus dense </a:t>
            </a:r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2895600"/>
          </a:xfrm>
        </p:spPr>
        <p:txBody>
          <a:bodyPr/>
          <a:lstStyle/>
          <a:p>
            <a:r>
              <a:rPr lang="en-US" sz="2800" dirty="0" smtClean="0"/>
              <a:t>PPMI vectors are</a:t>
            </a:r>
          </a:p>
          <a:p>
            <a:pPr lvl="1"/>
            <a:r>
              <a:rPr lang="en-US" sz="2400" b="1" dirty="0" smtClean="0"/>
              <a:t>long</a:t>
            </a:r>
            <a:r>
              <a:rPr lang="en-US" sz="2400" dirty="0" smtClean="0"/>
              <a:t> (length |V|= 20,000 to 50,000)</a:t>
            </a:r>
          </a:p>
          <a:p>
            <a:pPr lvl="1"/>
            <a:r>
              <a:rPr lang="en-US" sz="2400" b="1" dirty="0"/>
              <a:t>s</a:t>
            </a:r>
            <a:r>
              <a:rPr lang="en-US" sz="2400" b="1" dirty="0" smtClean="0"/>
              <a:t>parse </a:t>
            </a:r>
            <a:r>
              <a:rPr lang="en-US" sz="2400" dirty="0" smtClean="0"/>
              <a:t>(most elements are zero)</a:t>
            </a:r>
          </a:p>
          <a:p>
            <a:r>
              <a:rPr lang="en-US" sz="2800" dirty="0" smtClean="0"/>
              <a:t>Alternative: learn vectors which are</a:t>
            </a:r>
          </a:p>
          <a:p>
            <a:pPr lvl="1"/>
            <a:r>
              <a:rPr lang="en-US" sz="2400" b="1" dirty="0"/>
              <a:t>s</a:t>
            </a:r>
            <a:r>
              <a:rPr lang="en-US" sz="2400" b="1" dirty="0" smtClean="0"/>
              <a:t>hort</a:t>
            </a:r>
            <a:r>
              <a:rPr lang="en-US" sz="2400" dirty="0" smtClean="0"/>
              <a:t> (length 200-1000)</a:t>
            </a:r>
          </a:p>
          <a:p>
            <a:pPr lvl="1"/>
            <a:r>
              <a:rPr lang="en-US" sz="2400" b="1" dirty="0"/>
              <a:t>d</a:t>
            </a:r>
            <a:r>
              <a:rPr lang="en-US" sz="2400" b="1" dirty="0" smtClean="0"/>
              <a:t>ense</a:t>
            </a:r>
            <a:r>
              <a:rPr lang="en-US" sz="2400" dirty="0" smtClean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9550"/>
            <a:ext cx="7467600" cy="742950"/>
          </a:xfrm>
        </p:spPr>
        <p:txBody>
          <a:bodyPr/>
          <a:lstStyle/>
          <a:p>
            <a:r>
              <a:rPr lang="en-US" smtClean="0"/>
              <a:t>Sparse versus dense </a:t>
            </a:r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839200" cy="3962400"/>
          </a:xfrm>
        </p:spPr>
        <p:txBody>
          <a:bodyPr/>
          <a:lstStyle/>
          <a:p>
            <a:r>
              <a:rPr lang="en-US" dirty="0" smtClean="0"/>
              <a:t>Why dense vectors?</a:t>
            </a:r>
          </a:p>
          <a:p>
            <a:pPr lvl="1"/>
            <a:r>
              <a:rPr lang="en-US" sz="2400" dirty="0" smtClean="0"/>
              <a:t>Short vectors may be easier to use as features in machine learning (less weights to tune)</a:t>
            </a:r>
          </a:p>
          <a:p>
            <a:pPr lvl="1"/>
            <a:r>
              <a:rPr lang="en-US" sz="2400" dirty="0" smtClean="0"/>
              <a:t>Dense vectors may generalize better than storing explicit counts</a:t>
            </a:r>
          </a:p>
          <a:p>
            <a:pPr lvl="1"/>
            <a:r>
              <a:rPr lang="en-US" sz="2400" dirty="0" smtClean="0"/>
              <a:t>They may do better at capturing synonymy:</a:t>
            </a:r>
          </a:p>
          <a:p>
            <a:pPr lvl="2"/>
            <a:r>
              <a:rPr lang="en-US" sz="2400" i="1" dirty="0"/>
              <a:t>c</a:t>
            </a:r>
            <a:r>
              <a:rPr lang="en-US" sz="2400" i="1" dirty="0" smtClean="0"/>
              <a:t>ar</a:t>
            </a:r>
            <a:r>
              <a:rPr lang="en-US" sz="2400" dirty="0" smtClean="0"/>
              <a:t> and </a:t>
            </a:r>
            <a:r>
              <a:rPr lang="en-US" sz="2400" i="1" dirty="0" smtClean="0"/>
              <a:t>automobile</a:t>
            </a:r>
            <a:r>
              <a:rPr lang="en-US" sz="2400" dirty="0" smtClean="0"/>
              <a:t> are synonyms; but are represented as distinct dimensions; this fails to capture similarity between a word with </a:t>
            </a:r>
            <a:r>
              <a:rPr lang="en-US" sz="2400" i="1" dirty="0" smtClean="0"/>
              <a:t>car</a:t>
            </a:r>
            <a:r>
              <a:rPr lang="en-US" sz="2400" dirty="0" smtClean="0"/>
              <a:t> as a neighbor and a word with </a:t>
            </a:r>
            <a:r>
              <a:rPr lang="en-US" sz="2400" i="1" dirty="0" smtClean="0"/>
              <a:t>automobile</a:t>
            </a:r>
            <a:r>
              <a:rPr lang="en-US" sz="2400" dirty="0" smtClean="0"/>
              <a:t> as a 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methods for getting short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Singular Value Decomposition (SVD)</a:t>
            </a:r>
          </a:p>
          <a:p>
            <a:pPr lvl="1"/>
            <a:r>
              <a:rPr lang="en-US" sz="2400" dirty="0" smtClean="0"/>
              <a:t>A special case of this is called LSA – Latent Semantic Analysis</a:t>
            </a:r>
          </a:p>
          <a:p>
            <a:r>
              <a:rPr lang="en-US" sz="2800" dirty="0" smtClean="0"/>
              <a:t>“Neural Language Model”-inspired predictive models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kip-grams and CBOW</a:t>
            </a:r>
          </a:p>
          <a:p>
            <a:r>
              <a:rPr lang="en-US" sz="2800" dirty="0" smtClean="0"/>
              <a:t>Brown clustering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via SVD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911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7775"/>
            <a:ext cx="8534400" cy="3333750"/>
          </a:xfrm>
        </p:spPr>
        <p:txBody>
          <a:bodyPr/>
          <a:lstStyle/>
          <a:p>
            <a:r>
              <a:rPr lang="en-US" dirty="0" smtClean="0"/>
              <a:t>Approximate an N-dimensional dataset using fewer dimensions</a:t>
            </a:r>
          </a:p>
          <a:p>
            <a:r>
              <a:rPr lang="en-US" dirty="0" smtClean="0"/>
              <a:t>By first rotating the axes into a new space</a:t>
            </a:r>
          </a:p>
          <a:p>
            <a:r>
              <a:rPr lang="en-US" dirty="0" smtClean="0"/>
              <a:t>In which the highest order dimension captures the most variance in the original dataset</a:t>
            </a:r>
          </a:p>
          <a:p>
            <a:r>
              <a:rPr lang="en-US" dirty="0" smtClean="0"/>
              <a:t>And the next dimension captures the next most variance, etc.</a:t>
            </a:r>
          </a:p>
          <a:p>
            <a:r>
              <a:rPr lang="en-US" dirty="0" smtClean="0"/>
              <a:t>Many such (related) methods:</a:t>
            </a:r>
          </a:p>
          <a:p>
            <a:pPr lvl="1">
              <a:spcBef>
                <a:spcPts val="380"/>
              </a:spcBef>
            </a:pPr>
            <a:r>
              <a:rPr lang="en-US" dirty="0" smtClean="0"/>
              <a:t>PCA – principle components analysis</a:t>
            </a:r>
          </a:p>
          <a:p>
            <a:pPr lvl="1">
              <a:spcBef>
                <a:spcPts val="380"/>
              </a:spcBef>
            </a:pPr>
            <a:r>
              <a:rPr lang="en-US" dirty="0" smtClean="0"/>
              <a:t>Factor Analysis</a:t>
            </a:r>
          </a:p>
          <a:p>
            <a:pPr lvl="1">
              <a:spcBef>
                <a:spcPts val="380"/>
              </a:spcBef>
            </a:pPr>
            <a:r>
              <a:rPr lang="en-US" dirty="0" smtClean="0"/>
              <a:t>SVD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08" y="19050"/>
            <a:ext cx="5700819" cy="51244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0"/>
            <a:ext cx="572201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4572000" cy="742950"/>
          </a:xfrm>
        </p:spPr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403" y="60440"/>
            <a:ext cx="7467600" cy="742950"/>
          </a:xfrm>
        </p:spPr>
        <p:txBody>
          <a:bodyPr/>
          <a:lstStyle/>
          <a:p>
            <a:r>
              <a:rPr lang="en-US" dirty="0" smtClean="0"/>
              <a:t>Singular </a:t>
            </a:r>
            <a:r>
              <a:rPr lang="en-US" smtClean="0"/>
              <a:t>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Any rectangular w x c matrix X </a:t>
            </a:r>
            <a:r>
              <a:rPr lang="en-US" i="1" dirty="0" smtClean="0"/>
              <a:t>equals the product </a:t>
            </a:r>
            <a:r>
              <a:rPr lang="en-US" i="1" dirty="0"/>
              <a:t>of 3 matrices: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dirty="0"/>
              <a:t>: rows corresponding to original but m columns </a:t>
            </a:r>
            <a:r>
              <a:rPr lang="en-US" dirty="0" smtClean="0"/>
              <a:t>represents a dimension in a new latent space, such that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 column vectors are orthogonal to each other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Columns are ordered by the amount of variance in the dataset each new dimension accounts for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dirty="0"/>
              <a:t>:  diagonal </a:t>
            </a:r>
            <a:r>
              <a:rPr lang="en-US" i="1" dirty="0"/>
              <a:t>m</a:t>
            </a:r>
            <a:r>
              <a:rPr lang="en-US" dirty="0"/>
              <a:t> x </a:t>
            </a:r>
            <a:r>
              <a:rPr lang="en-US" i="1" dirty="0"/>
              <a:t>m</a:t>
            </a:r>
            <a:r>
              <a:rPr lang="en-US" dirty="0"/>
              <a:t> matrix of </a:t>
            </a:r>
            <a:r>
              <a:rPr lang="en-US" b="1" dirty="0"/>
              <a:t>singular </a:t>
            </a:r>
            <a:r>
              <a:rPr lang="en-US" b="1" dirty="0" smtClean="0"/>
              <a:t>values </a:t>
            </a:r>
            <a:r>
              <a:rPr lang="en-US" dirty="0" smtClean="0"/>
              <a:t>expressing the importance of each dimension.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C</a:t>
            </a:r>
            <a:r>
              <a:rPr lang="en-US" dirty="0"/>
              <a:t>: columns corresponding to original but m rows corresponding to singular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403" y="60440"/>
            <a:ext cx="7467600" cy="742950"/>
          </a:xfrm>
        </p:spPr>
        <p:txBody>
          <a:bodyPr/>
          <a:lstStyle/>
          <a:p>
            <a:r>
              <a:rPr lang="en-US" dirty="0" smtClean="0"/>
              <a:t>Singular </a:t>
            </a:r>
            <a:r>
              <a:rPr lang="en-US" smtClean="0"/>
              <a:t>Value Decomposition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65500"/>
            <a:ext cx="5134816" cy="3136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4249" y="470643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Landuaer</a:t>
            </a:r>
            <a:r>
              <a:rPr lang="en-US" sz="1800" dirty="0" smtClean="0">
                <a:latin typeface="+mn-lt"/>
              </a:rPr>
              <a:t> and </a:t>
            </a:r>
            <a:r>
              <a:rPr lang="en-US" sz="1800" dirty="0" err="1" smtClean="0">
                <a:latin typeface="+mn-lt"/>
              </a:rPr>
              <a:t>Dumais</a:t>
            </a:r>
            <a:r>
              <a:rPr lang="en-US" sz="1800" dirty="0" smtClean="0">
                <a:latin typeface="+mn-lt"/>
              </a:rPr>
              <a:t> 1997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62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applied to term-document matrix:</a:t>
            </a:r>
            <a:br>
              <a:rPr lang="en-US" dirty="0" smtClean="0"/>
            </a:br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533400"/>
          </a:xfrm>
        </p:spPr>
        <p:txBody>
          <a:bodyPr/>
          <a:lstStyle/>
          <a:p>
            <a:r>
              <a:rPr lang="en-US" dirty="0" smtClean="0"/>
              <a:t>If instead of keeping all m dimensions, we just keep the top k singular values. Let’s say 300.</a:t>
            </a:r>
          </a:p>
          <a:p>
            <a:r>
              <a:rPr lang="en-US" dirty="0" smtClean="0"/>
              <a:t>The result is a least-squares approximation to the original X</a:t>
            </a:r>
          </a:p>
          <a:p>
            <a:r>
              <a:rPr lang="en-US" dirty="0" smtClean="0"/>
              <a:t>But instead of multiplying,                                                                    we’ll just make use of W.</a:t>
            </a:r>
          </a:p>
          <a:p>
            <a:r>
              <a:rPr lang="en-US" dirty="0" smtClean="0"/>
              <a:t>Each row of W:</a:t>
            </a:r>
          </a:p>
          <a:p>
            <a:pPr lvl="1"/>
            <a:r>
              <a:rPr lang="en-US" dirty="0" smtClean="0"/>
              <a:t>A k-dimensional vector</a:t>
            </a:r>
          </a:p>
          <a:p>
            <a:pPr lvl="1"/>
            <a:r>
              <a:rPr lang="en-US" dirty="0" smtClean="0"/>
              <a:t>Representing word 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2584" y="2586670"/>
            <a:ext cx="4220416" cy="25777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8360" y="4592419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k</a:t>
            </a:r>
          </a:p>
          <a:p>
            <a:r>
              <a:rPr lang="en-US" sz="1800" dirty="0" smtClean="0">
                <a:latin typeface="+mn-lt"/>
              </a:rPr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2027" y="3946578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  <a:endParaRPr lang="en-US" sz="1800" dirty="0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54650" y="3875539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  <a:endParaRPr lang="en-US" sz="1800" dirty="0" smtClean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6789" y="3946578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  <a:endParaRPr lang="en-US" sz="1800" dirty="0" smtClean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599984" y="3068908"/>
            <a:ext cx="191790" cy="1449169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18977" y="3615854"/>
            <a:ext cx="638407" cy="221586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86173" y="3615854"/>
            <a:ext cx="580612" cy="221586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482027" y="3068908"/>
            <a:ext cx="184758" cy="76853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7966" y="742099"/>
            <a:ext cx="239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Deerwester</a:t>
            </a:r>
            <a:r>
              <a:rPr lang="en-US" sz="1800" dirty="0" smtClean="0">
                <a:latin typeface="+mn-lt"/>
              </a:rPr>
              <a:t> et al (1988)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4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66700"/>
            <a:ext cx="7467600" cy="1238250"/>
          </a:xfrm>
        </p:spPr>
        <p:txBody>
          <a:bodyPr/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</a:t>
            </a:r>
            <a:r>
              <a:rPr lang="en-US"/>
              <a:t>meaning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= vector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000" cy="3486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2400" dirty="0"/>
              <a:t>“oculist and eye-doctor … occur in almost the same environments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400" dirty="0" smtClean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2400" dirty="0" smtClean="0"/>
              <a:t>“</a:t>
            </a:r>
            <a:r>
              <a:rPr lang="en-US" sz="2400" dirty="0"/>
              <a:t>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9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LSA more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3333750"/>
          </a:xfrm>
        </p:spPr>
        <p:txBody>
          <a:bodyPr/>
          <a:lstStyle/>
          <a:p>
            <a:r>
              <a:rPr lang="en-US" dirty="0" smtClean="0"/>
              <a:t>300 dimensions are commonly used</a:t>
            </a:r>
          </a:p>
          <a:p>
            <a:r>
              <a:rPr lang="en-US" dirty="0" smtClean="0"/>
              <a:t>The cells are commonly weighted by a product of two weights</a:t>
            </a:r>
          </a:p>
          <a:p>
            <a:pPr lvl="1"/>
            <a:r>
              <a:rPr lang="en-US" dirty="0" smtClean="0"/>
              <a:t>Local weight:  Log term frequency</a:t>
            </a:r>
          </a:p>
          <a:p>
            <a:pPr lvl="1"/>
            <a:r>
              <a:rPr lang="en-US" dirty="0" smtClean="0"/>
              <a:t>Global weight: either </a:t>
            </a:r>
            <a:r>
              <a:rPr lang="en-US" dirty="0" err="1" smtClean="0"/>
              <a:t>idf</a:t>
            </a:r>
            <a:r>
              <a:rPr lang="en-US" dirty="0" smtClean="0"/>
              <a:t> or an entropy 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return to PPMI word-word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apply to SVD to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applied to term-term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48" y="1733550"/>
            <a:ext cx="9154274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00664" y="4705350"/>
            <a:ext cx="563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(I’m simplifying here by assuming the matrix has rank |V|)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4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 smtClean="0"/>
              <a:t>Truncated SVD on term-term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" y="1733550"/>
            <a:ext cx="8229599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Truncated SVD produces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352550"/>
            <a:ext cx="5808512" cy="3333750"/>
          </a:xfrm>
        </p:spPr>
        <p:txBody>
          <a:bodyPr/>
          <a:lstStyle/>
          <a:p>
            <a:r>
              <a:rPr lang="en-US" dirty="0" smtClean="0"/>
              <a:t>Each row of W matrix is a k-dimensional representation of each word </a:t>
            </a:r>
            <a:r>
              <a:rPr lang="en-US" i="1" dirty="0" smtClean="0"/>
              <a:t>w</a:t>
            </a:r>
          </a:p>
          <a:p>
            <a:r>
              <a:rPr lang="en-US" dirty="0" smtClean="0"/>
              <a:t>K might range from 50 to 1000</a:t>
            </a:r>
          </a:p>
          <a:p>
            <a:r>
              <a:rPr lang="en-US" dirty="0" smtClean="0"/>
              <a:t>Generally we keep the top k dimensions, but some experiments suggest that getting rid of the top 1 dimension or  even the top 50 dimensions is helpful (</a:t>
            </a:r>
            <a:r>
              <a:rPr lang="en-US" dirty="0" err="1" smtClean="0"/>
              <a:t>Lapesa</a:t>
            </a:r>
            <a:r>
              <a:rPr lang="en-US" dirty="0" smtClean="0"/>
              <a:t> and Evert 2014).</a:t>
            </a:r>
          </a:p>
          <a:p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312" y="1352550"/>
            <a:ext cx="3064555" cy="25621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versus sparse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r>
              <a:rPr lang="en-US" sz="2800" dirty="0" smtClean="0"/>
              <a:t>Dense SVD </a:t>
            </a:r>
            <a:r>
              <a:rPr lang="en-US" sz="2800" dirty="0" err="1" smtClean="0"/>
              <a:t>embeddings</a:t>
            </a:r>
            <a:r>
              <a:rPr lang="en-US" sz="2800" dirty="0" smtClean="0"/>
              <a:t> sometimes work better than sparse PPMI matrices at tasks like word similarity</a:t>
            </a:r>
          </a:p>
          <a:p>
            <a:pPr lvl="1"/>
            <a:r>
              <a:rPr lang="en-US" sz="2200" dirty="0" err="1" smtClean="0"/>
              <a:t>Denoising</a:t>
            </a:r>
            <a:r>
              <a:rPr lang="en-US" sz="2200" dirty="0" smtClean="0"/>
              <a:t>: low-order </a:t>
            </a:r>
            <a:r>
              <a:rPr lang="en-US" sz="2200" dirty="0"/>
              <a:t>dimensions </a:t>
            </a:r>
            <a:r>
              <a:rPr lang="en-US" sz="2200" dirty="0" smtClean="0"/>
              <a:t>may represent </a:t>
            </a:r>
            <a:r>
              <a:rPr lang="en-US" sz="2200" dirty="0"/>
              <a:t>unimportant </a:t>
            </a:r>
            <a:r>
              <a:rPr lang="en-US" sz="2200" dirty="0" smtClean="0"/>
              <a:t>information</a:t>
            </a:r>
          </a:p>
          <a:p>
            <a:pPr lvl="1"/>
            <a:r>
              <a:rPr lang="en-US" sz="2200" dirty="0" smtClean="0"/>
              <a:t>Truncation may help </a:t>
            </a:r>
            <a:r>
              <a:rPr lang="en-US" sz="2200" dirty="0"/>
              <a:t>the models generalize better to unseen data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Having a </a:t>
            </a:r>
            <a:r>
              <a:rPr lang="en-US" sz="2200" dirty="0"/>
              <a:t>smaller number of dimensions may make it easier for </a:t>
            </a:r>
            <a:r>
              <a:rPr lang="en-US" sz="2200" dirty="0" smtClean="0"/>
              <a:t>classifiers </a:t>
            </a:r>
            <a:r>
              <a:rPr lang="en-US" sz="2200" dirty="0"/>
              <a:t>to properly weight the dimensions for the task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Dense models </a:t>
            </a:r>
            <a:r>
              <a:rPr lang="en-US" sz="2200" dirty="0"/>
              <a:t>may do better at capturing higher order </a:t>
            </a:r>
            <a:r>
              <a:rPr lang="en-US" sz="2200" dirty="0" smtClean="0"/>
              <a:t>co-occurrence</a:t>
            </a:r>
            <a:r>
              <a:rPr lang="en-US" sz="2200" dirty="0"/>
              <a:t>. 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err="1" smtClean="0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317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/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371600"/>
            <a:ext cx="8534400" cy="325755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685800" lvl="2" indent="-342900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685800" lvl="2" indent="-342900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 (much faster than SVD)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Predict each neighboring </a:t>
            </a:r>
            <a:r>
              <a:rPr lang="en-US" sz="2800" dirty="0"/>
              <a:t>word </a:t>
            </a:r>
            <a:endParaRPr lang="en-US" sz="2800" dirty="0" smtClean="0"/>
          </a:p>
          <a:p>
            <a:pPr lvl="1"/>
            <a:r>
              <a:rPr lang="en-US" sz="2400" dirty="0" smtClean="0"/>
              <a:t>in </a:t>
            </a:r>
            <a:r>
              <a:rPr lang="en-US" sz="2400" dirty="0"/>
              <a:t>a context window of 2</a:t>
            </a:r>
            <a:r>
              <a:rPr lang="en-US" sz="2400" i="1" dirty="0"/>
              <a:t>C </a:t>
            </a:r>
            <a:r>
              <a:rPr lang="en-US" sz="2400" dirty="0"/>
              <a:t>words </a:t>
            </a:r>
            <a:endParaRPr lang="en-US" sz="2400" dirty="0" smtClean="0"/>
          </a:p>
          <a:p>
            <a:pPr lvl="1"/>
            <a:r>
              <a:rPr lang="en-US" sz="2400" dirty="0" smtClean="0"/>
              <a:t>from </a:t>
            </a:r>
            <a:r>
              <a:rPr lang="en-US" sz="2400" dirty="0"/>
              <a:t>the current word. </a:t>
            </a:r>
            <a:endParaRPr lang="en-US" sz="2400" dirty="0" smtClean="0"/>
          </a:p>
          <a:p>
            <a:r>
              <a:rPr lang="en-US" sz="2800" dirty="0" smtClean="0"/>
              <a:t>So for C=2, we are given word </a:t>
            </a:r>
            <a:r>
              <a:rPr lang="en-US" sz="2800" dirty="0" err="1" smtClean="0"/>
              <a:t>w</a:t>
            </a:r>
            <a:r>
              <a:rPr lang="en-US" sz="4400" baseline="-25000" dirty="0" err="1" smtClean="0"/>
              <a:t>t</a:t>
            </a:r>
            <a:r>
              <a:rPr lang="en-US" sz="2800" dirty="0" smtClean="0"/>
              <a:t> and predicting these 4 words: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67150"/>
            <a:ext cx="3788229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5638800" cy="742950"/>
          </a:xfrm>
        </p:spPr>
        <p:txBody>
          <a:bodyPr/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096000" cy="3333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36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/>
              <a:t>v</a:t>
            </a:r>
            <a:r>
              <a:rPr lang="en-US" dirty="0" smtClean="0"/>
              <a:t>′, in output matrix W’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 smtClean="0"/>
              <a:t>W</a:t>
            </a:r>
            <a:r>
              <a:rPr lang="en-US" dirty="0" smtClean="0"/>
              <a:t>′ </a:t>
            </a:r>
            <a:r>
              <a:rPr lang="en-US" dirty="0"/>
              <a:t>is 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36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03" y="19050"/>
            <a:ext cx="2127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990600" y="1809750"/>
            <a:ext cx="5867400" cy="129540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228600" y="1352550"/>
            <a:ext cx="8382000" cy="35052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</a:t>
            </a:r>
            <a:r>
              <a:rPr lang="en-US" dirty="0" smtClean="0"/>
              <a:t>: Suppose I asked you what is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i="1" dirty="0" smtClean="0">
                <a:latin typeface="Courier"/>
                <a:cs typeface="Courier"/>
              </a:rPr>
              <a:t>?</a:t>
            </a:r>
            <a:r>
              <a:rPr lang="en-US" dirty="0" smtClean="0">
                <a:latin typeface="Courier"/>
                <a:cs typeface="Courier"/>
              </a:rPr>
              <a:t> </a:t>
            </a:r>
            <a:endParaRPr lang="en-US" dirty="0"/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From context words humans can guess </a:t>
            </a:r>
            <a:r>
              <a:rPr lang="en-US" sz="2000" b="1" i="1" dirty="0" err="1" smtClean="0">
                <a:latin typeface="Calibri (Body)"/>
                <a:cs typeface="Calibri (Body)"/>
              </a:rPr>
              <a:t>tesgüino</a:t>
            </a:r>
            <a:r>
              <a:rPr lang="en-US" sz="2000" dirty="0" smtClean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beer</a:t>
            </a:r>
            <a:endParaRPr lang="en-US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b="1" dirty="0" smtClean="0"/>
              <a:t>Two words are similar if they have similar word contexts.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50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4000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36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3600" i="1" baseline="-25000" dirty="0" err="1"/>
              <a:t>j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18315"/>
            <a:ext cx="6705600" cy="45251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18315"/>
            <a:ext cx="6705600" cy="45251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9962" y="802062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h = </a:t>
            </a:r>
            <a:r>
              <a:rPr lang="en-US" sz="2800" dirty="0" err="1" smtClean="0">
                <a:latin typeface="+mn-lt"/>
              </a:rPr>
              <a:t>v</a:t>
            </a:r>
            <a:r>
              <a:rPr lang="en-US" sz="4000" baseline="-25000" dirty="0" err="1" smtClean="0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7036" y="1581150"/>
            <a:ext cx="1316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o = </a:t>
            </a:r>
            <a:r>
              <a:rPr lang="en-US" sz="2800" dirty="0" err="1" smtClean="0">
                <a:latin typeface="+mn-lt"/>
              </a:rPr>
              <a:t>W’h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7036" y="3362325"/>
            <a:ext cx="1316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o = </a:t>
            </a:r>
            <a:r>
              <a:rPr lang="en-US" sz="2800" dirty="0" err="1" smtClean="0">
                <a:latin typeface="+mn-lt"/>
              </a:rPr>
              <a:t>W’h</a:t>
            </a:r>
            <a:endParaRPr lang="en-US" sz="28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7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18315"/>
            <a:ext cx="6705600" cy="45251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48280"/>
            <a:ext cx="7467600" cy="742950"/>
          </a:xfrm>
        </p:spPr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84962" y="802062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h = </a:t>
            </a:r>
            <a:r>
              <a:rPr lang="en-US" sz="2800" dirty="0" err="1" smtClean="0">
                <a:latin typeface="+mn-lt"/>
              </a:rPr>
              <a:t>v</a:t>
            </a:r>
            <a:r>
              <a:rPr lang="en-US" sz="4000" baseline="-25000" dirty="0" err="1" smtClean="0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2036" y="1581150"/>
            <a:ext cx="1316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 = </a:t>
            </a:r>
            <a:r>
              <a:rPr lang="en-US" sz="2800" dirty="0" err="1" smtClean="0">
                <a:latin typeface="+mn-lt"/>
              </a:rPr>
              <a:t>W’h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1800" y="2025021"/>
            <a:ext cx="144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</a:t>
            </a:r>
            <a:r>
              <a:rPr lang="en-US" sz="3600" baseline="-25000" dirty="0" smtClean="0">
                <a:latin typeface="+mn-lt"/>
              </a:rPr>
              <a:t>k</a:t>
            </a:r>
            <a:r>
              <a:rPr lang="en-US" sz="2800" dirty="0" smtClean="0">
                <a:latin typeface="+mn-lt"/>
              </a:rPr>
              <a:t> = </a:t>
            </a:r>
            <a:r>
              <a:rPr lang="en-US" sz="2800" dirty="0" err="1" smtClean="0">
                <a:latin typeface="+mn-lt"/>
              </a:rPr>
              <a:t>v’</a:t>
            </a:r>
            <a:r>
              <a:rPr lang="en-US" sz="3600" baseline="-25000" dirty="0" err="1" smtClean="0">
                <a:latin typeface="+mn-lt"/>
              </a:rPr>
              <a:t>k</a:t>
            </a:r>
            <a:r>
              <a:rPr lang="en-US" sz="2800" dirty="0" err="1" smtClean="0">
                <a:latin typeface="+mn-lt"/>
              </a:rPr>
              <a:t>h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8064" y="2467630"/>
            <a:ext cx="1584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</a:t>
            </a:r>
            <a:r>
              <a:rPr lang="en-US" sz="3600" baseline="-25000" dirty="0" smtClean="0">
                <a:latin typeface="+mn-lt"/>
              </a:rPr>
              <a:t>k</a:t>
            </a:r>
            <a:r>
              <a:rPr lang="en-US" sz="2800" dirty="0" smtClean="0">
                <a:latin typeface="+mn-lt"/>
              </a:rPr>
              <a:t> = </a:t>
            </a:r>
            <a:r>
              <a:rPr lang="en-US" sz="2800" dirty="0" err="1" smtClean="0">
                <a:latin typeface="+mn-lt"/>
              </a:rPr>
              <a:t>v’</a:t>
            </a:r>
            <a:r>
              <a:rPr lang="en-US" sz="3600" baseline="-25000" dirty="0" err="1" smtClean="0">
                <a:latin typeface="+mn-lt"/>
              </a:rPr>
              <a:t>k</a:t>
            </a:r>
            <a:r>
              <a:rPr lang="en-US" sz="2800" dirty="0" err="1" smtClean="0">
                <a:latin typeface="+mn-lt"/>
              </a:rPr>
              <a:t>∙v</a:t>
            </a:r>
            <a:r>
              <a:rPr lang="en-US" sz="3600" baseline="-25000" dirty="0" err="1" smtClean="0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0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outputs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o</a:t>
            </a:r>
            <a:r>
              <a:rPr lang="en-US" sz="4400" baseline="-25000" dirty="0"/>
              <a:t>k</a:t>
            </a:r>
            <a:r>
              <a:rPr lang="en-US" sz="3600" dirty="0"/>
              <a:t> = </a:t>
            </a:r>
            <a:r>
              <a:rPr lang="en-US" sz="3600" dirty="0" err="1"/>
              <a:t>v’</a:t>
            </a:r>
            <a:r>
              <a:rPr lang="en-US" sz="4400" baseline="-25000" dirty="0" err="1"/>
              <a:t>k</a:t>
            </a:r>
            <a:r>
              <a:rPr lang="en-US" sz="3600" dirty="0" err="1"/>
              <a:t>∙</a:t>
            </a:r>
            <a:r>
              <a:rPr lang="en-US" sz="3600" dirty="0" err="1" smtClean="0"/>
              <a:t>v</a:t>
            </a:r>
            <a:r>
              <a:rPr lang="en-US" sz="4400" baseline="-25000" dirty="0" err="1" smtClean="0"/>
              <a:t>j</a:t>
            </a:r>
            <a:endParaRPr lang="en-US" sz="4400" baseline="-25000" dirty="0" smtClean="0"/>
          </a:p>
          <a:p>
            <a:r>
              <a:rPr lang="en-US" sz="3600" dirty="0" smtClean="0"/>
              <a:t>We use </a:t>
            </a:r>
            <a:r>
              <a:rPr lang="en-US" sz="3600" dirty="0" err="1" smtClean="0"/>
              <a:t>softmax</a:t>
            </a:r>
            <a:r>
              <a:rPr lang="en-US" sz="3600" dirty="0" smtClean="0"/>
              <a:t> to turn into probabilities</a:t>
            </a:r>
          </a:p>
          <a:p>
            <a:endParaRPr lang="en-US" sz="4400" baseline="-25000" dirty="0" smtClean="0"/>
          </a:p>
          <a:p>
            <a:endParaRPr lang="en-US" sz="36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95550"/>
            <a:ext cx="5221432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W’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3200" baseline="-25000" dirty="0" err="1" smtClean="0"/>
              <a:t>j</a:t>
            </a:r>
            <a:r>
              <a:rPr lang="en-US" dirty="0" smtClean="0"/>
              <a:t> and </a:t>
            </a:r>
            <a:r>
              <a:rPr lang="en-US" dirty="0" err="1" smtClean="0"/>
              <a:t>v’</a:t>
            </a:r>
            <a:r>
              <a:rPr lang="en-US" sz="3200" baseline="-25000" dirty="0" err="1" smtClean="0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3600" baseline="-25000" dirty="0" err="1" smtClean="0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772400" cy="742950"/>
          </a:xfrm>
        </p:spPr>
        <p:txBody>
          <a:bodyPr/>
          <a:lstStyle/>
          <a:p>
            <a:r>
              <a:rPr lang="en-US" dirty="0" smtClean="0"/>
              <a:t>But wait; how do we learn the </a:t>
            </a:r>
            <a:r>
              <a:rPr lang="en-US" dirty="0" err="1" smtClean="0"/>
              <a:t>embeddings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82" y="1123950"/>
            <a:ext cx="2637518" cy="6223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33550"/>
            <a:ext cx="4563864" cy="669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71750"/>
            <a:ext cx="3289102" cy="697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76" y="3383077"/>
            <a:ext cx="4352402" cy="746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16" y="4216515"/>
            <a:ext cx="4849635" cy="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WW’</a:t>
            </a:r>
            <a:r>
              <a:rPr lang="en-US" i="1" baseline="30000" dirty="0" smtClean="0"/>
              <a:t>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3600" i="1" baseline="-25000" dirty="0" err="1" smtClean="0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WW</a:t>
            </a:r>
            <a:r>
              <a:rPr lang="en-US" dirty="0" smtClean="0"/>
              <a:t>′</a:t>
            </a:r>
            <a:r>
              <a:rPr lang="en-US" i="1" baseline="30000" dirty="0" smtClean="0"/>
              <a:t>T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2800" baseline="30000" dirty="0" smtClean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6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(Continuous Bag of Words)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32" y="1316878"/>
            <a:ext cx="4909777" cy="3826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kinds of vector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Sparse vector representations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2800" dirty="0" smtClean="0"/>
              <a:t>Dense vector representations: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Singular value decomposition (and Latent Semantic Analysis)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Neural-network-inspired models (skip-grams, CBOW)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8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words 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4" y="2114550"/>
            <a:ext cx="882332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3" y="2318802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9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Brown clustering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agglomerative clustering algorithm that clusters words based on which words precede or follow them</a:t>
            </a:r>
          </a:p>
          <a:p>
            <a:r>
              <a:rPr lang="en-US" dirty="0" smtClean="0"/>
              <a:t>These word clusters can be turned into a kind of vector</a:t>
            </a:r>
          </a:p>
          <a:p>
            <a:r>
              <a:rPr lang="en-US" dirty="0" smtClean="0"/>
              <a:t>We’ll give a very brief sketch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initially assigned to its own cluster. </a:t>
            </a:r>
          </a:p>
          <a:p>
            <a:r>
              <a:rPr lang="en-US" dirty="0"/>
              <a:t>We now consider consider merging each pair of clusters. </a:t>
            </a:r>
            <a:r>
              <a:rPr lang="en-US" dirty="0" smtClean="0"/>
              <a:t>Highest quality merge is chosen.</a:t>
            </a:r>
          </a:p>
          <a:p>
            <a:pPr lvl="1"/>
            <a:r>
              <a:rPr lang="en-US" dirty="0" smtClean="0"/>
              <a:t>Quality = merges two words that have similar probabilities of preceding and following words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(More technically quality = smallest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decrease in the likelihood of the corpus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according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class-based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model)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Clustering </a:t>
            </a:r>
            <a:r>
              <a:rPr lang="en-US" dirty="0"/>
              <a:t>proceeds until all words are in one big cluster.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Clusters as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tracing the order in which clusters are merged, the model builds a binary tree from bottom to </a:t>
            </a:r>
            <a:r>
              <a:rPr lang="en-US" dirty="0" smtClean="0"/>
              <a:t>top.</a:t>
            </a:r>
          </a:p>
          <a:p>
            <a:r>
              <a:rPr lang="en-US" dirty="0" smtClean="0"/>
              <a:t>Each word represented by binary string = path from root to leaf</a:t>
            </a:r>
          </a:p>
          <a:p>
            <a:r>
              <a:rPr lang="en-US" dirty="0" smtClean="0"/>
              <a:t>Each intermediate node is a cluster </a:t>
            </a:r>
          </a:p>
          <a:p>
            <a:r>
              <a:rPr lang="en-US" dirty="0" smtClean="0"/>
              <a:t>Chairman is 0010, “months” = 01, and verbs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3519502"/>
            <a:ext cx="7458075" cy="1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cluster 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550"/>
            <a:ext cx="8528799" cy="2528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Class-based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each word was in some class c</a:t>
            </a:r>
            <a:r>
              <a:rPr lang="en-US" baseline="-25000" dirty="0" smtClean="0"/>
              <a:t>i: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14550"/>
            <a:ext cx="4941711" cy="654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27" y="2830512"/>
            <a:ext cx="5065584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Evaluating similarity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60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similarity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610600" cy="3790950"/>
          </a:xfrm>
        </p:spPr>
        <p:txBody>
          <a:bodyPr/>
          <a:lstStyle/>
          <a:p>
            <a:r>
              <a:rPr lang="en-US" dirty="0"/>
              <a:t>Extrinsic (task-based, end-to-end) Evaluation: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Question Answering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Spell Checking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Essay grading</a:t>
            </a:r>
          </a:p>
          <a:p>
            <a:r>
              <a:rPr lang="en-US" dirty="0" smtClean="0"/>
              <a:t>Intrinsic </a:t>
            </a:r>
            <a:r>
              <a:rPr lang="en-US" dirty="0"/>
              <a:t>Evaluation:</a:t>
            </a:r>
          </a:p>
          <a:p>
            <a:pPr lvl="1"/>
            <a:r>
              <a:rPr lang="en-US" dirty="0" smtClean="0"/>
              <a:t>Correlation between algorithm</a:t>
            </a:r>
            <a:r>
              <a:rPr lang="en-US" dirty="0"/>
              <a:t> </a:t>
            </a:r>
            <a:r>
              <a:rPr lang="en-US" dirty="0" smtClean="0"/>
              <a:t>and human word </a:t>
            </a:r>
            <a:r>
              <a:rPr lang="en-US" dirty="0"/>
              <a:t>similarity </a:t>
            </a:r>
            <a:r>
              <a:rPr lang="en-US" dirty="0" smtClean="0"/>
              <a:t>ratings</a:t>
            </a:r>
          </a:p>
          <a:p>
            <a:pPr lvl="2"/>
            <a:r>
              <a:rPr lang="en-US" dirty="0" smtClean="0"/>
              <a:t>Wordsim353: 353 noun pairs rated 0-10.   </a:t>
            </a:r>
            <a:r>
              <a:rPr lang="en-US" i="1" dirty="0" err="1" smtClean="0"/>
              <a:t>sim</a:t>
            </a:r>
            <a:r>
              <a:rPr lang="en-US" i="1" dirty="0" smtClean="0"/>
              <a:t>(</a:t>
            </a:r>
            <a:r>
              <a:rPr lang="en-US" i="1" dirty="0" err="1" smtClean="0"/>
              <a:t>plane,car</a:t>
            </a:r>
            <a:r>
              <a:rPr lang="en-US" i="1" dirty="0" smtClean="0"/>
              <a:t>)=5.77</a:t>
            </a:r>
          </a:p>
          <a:p>
            <a:pPr lvl="1"/>
            <a:r>
              <a:rPr lang="en-US" dirty="0"/>
              <a:t>Taking TOEFL multiple-choice vocabulary </a:t>
            </a:r>
            <a:r>
              <a:rPr lang="en-US" dirty="0" smtClean="0"/>
              <a:t>tests</a:t>
            </a:r>
          </a:p>
          <a:p>
            <a:pPr lvl="2"/>
            <a:r>
              <a:rPr lang="en-US" u="sng" dirty="0">
                <a:solidFill>
                  <a:srgbClr val="0000FF"/>
                </a:solidFill>
                <a:latin typeface="Courier"/>
                <a:cs typeface="Courier"/>
              </a:rPr>
              <a:t>Levied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is closest in meaning to:</a:t>
            </a:r>
          </a:p>
          <a:p>
            <a:pPr marL="800100" lvl="2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imposed, believed, requested,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correlated</a:t>
            </a:r>
            <a:endParaRPr lang="en-US" sz="18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  <a:p>
            <a:r>
              <a:rPr lang="en-US" dirty="0" smtClean="0"/>
              <a:t>Old philosophy joke: </a:t>
            </a:r>
          </a:p>
          <a:p>
            <a:pPr marL="457200" lvl="1" indent="0">
              <a:buNone/>
            </a:pPr>
            <a:r>
              <a:rPr lang="en-US" dirty="0" smtClean="0"/>
              <a:t>Q: What’s the meaning of life?</a:t>
            </a:r>
          </a:p>
          <a:p>
            <a:pPr marL="457200" lvl="1" indent="0">
              <a:buNone/>
            </a:pPr>
            <a:r>
              <a:rPr lang="en-US" dirty="0" smtClean="0"/>
              <a:t>A: LIFE’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95700"/>
          </a:xfrm>
        </p:spPr>
        <p:txBody>
          <a:bodyPr/>
          <a:lstStyle/>
          <a:p>
            <a:r>
              <a:rPr lang="en-US" sz="2800" dirty="0" smtClean="0"/>
              <a:t>Distributional (vector) models of meaning</a:t>
            </a:r>
          </a:p>
          <a:p>
            <a:pPr lvl="1"/>
            <a:r>
              <a:rPr lang="en-US" sz="2400" b="1" dirty="0" smtClean="0"/>
              <a:t>Sparse</a:t>
            </a:r>
            <a:r>
              <a:rPr lang="en-US" sz="2400" dirty="0" smtClean="0"/>
              <a:t> (PPMI-weighted  word-word co-occurrence matrices)</a:t>
            </a:r>
          </a:p>
          <a:p>
            <a:pPr lvl="1"/>
            <a:r>
              <a:rPr lang="en-US" sz="2400" b="1" dirty="0" smtClean="0"/>
              <a:t>Dense</a:t>
            </a:r>
            <a:r>
              <a:rPr lang="en-US" sz="2400" dirty="0" smtClean="0"/>
              <a:t>:</a:t>
            </a:r>
          </a:p>
          <a:p>
            <a:pPr lvl="2"/>
            <a:r>
              <a:rPr lang="en-US" sz="2400" dirty="0" smtClean="0"/>
              <a:t>Word-word  SVD 50-2000 dimensions</a:t>
            </a:r>
          </a:p>
          <a:p>
            <a:pPr lvl="2"/>
            <a:r>
              <a:rPr lang="en-US" sz="2400" dirty="0" smtClean="0"/>
              <a:t>Skip-grams and CBOW </a:t>
            </a:r>
          </a:p>
          <a:p>
            <a:pPr lvl="2"/>
            <a:r>
              <a:rPr lang="en-US" sz="2400" dirty="0" smtClean="0"/>
              <a:t>Brown clusters 5-20 binary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96855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22804</TotalTime>
  <Words>3239</Words>
  <Application>Microsoft Macintosh PowerPoint</Application>
  <PresentationFormat>On-screen Show (16:9)</PresentationFormat>
  <Paragraphs>594</Paragraphs>
  <Slides>90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6" baseType="lpstr">
      <vt:lpstr>Calibri</vt:lpstr>
      <vt:lpstr>Calibri (Body)</vt:lpstr>
      <vt:lpstr>Calibri (Headings)</vt:lpstr>
      <vt:lpstr>Cambria Math</vt:lpstr>
      <vt:lpstr>Courier</vt:lpstr>
      <vt:lpstr>Lucida Sans</vt:lpstr>
      <vt:lpstr>Lucida Sans Unicode</vt:lpstr>
      <vt:lpstr>ＭＳ Ｐゴシック</vt:lpstr>
      <vt:lpstr>Tahoma</vt:lpstr>
      <vt:lpstr>Times</vt:lpstr>
      <vt:lpstr>Times New Roman</vt:lpstr>
      <vt:lpstr>Wingdings</vt:lpstr>
      <vt:lpstr>Arial</vt:lpstr>
      <vt:lpstr>NLP-jurafsky</vt:lpstr>
      <vt:lpstr>Worksheet</vt:lpstr>
      <vt:lpstr>Equation</vt:lpstr>
      <vt:lpstr>Vector Semantics</vt:lpstr>
      <vt:lpstr>Why vector models of meaning? computing the similarity between words</vt:lpstr>
      <vt:lpstr>Word similarity for plagiarism detection</vt:lpstr>
      <vt:lpstr>Word similarity for historical linguistics: semantic change over time</vt:lpstr>
      <vt:lpstr>Problems with thesaurus-based meaning</vt:lpstr>
      <vt:lpstr>Distributional models of meaning = vector-space models of meaning  = vector semantics</vt:lpstr>
      <vt:lpstr>Intuition of distributional word similarity</vt:lpstr>
      <vt:lpstr>Four kinds of vector models</vt:lpstr>
      <vt:lpstr>Shared intuition</vt:lpstr>
      <vt:lpstr>Vector Semantics</vt:lpstr>
      <vt:lpstr>Co-occurrence Matrices</vt:lpstr>
      <vt:lpstr>Term-document matrix</vt:lpstr>
      <vt:lpstr>Similarity in term-document matrices</vt:lpstr>
      <vt:lpstr>The words in a term-document matrix</vt:lpstr>
      <vt:lpstr>The words in a term-document matrix</vt:lpstr>
      <vt:lpstr>The word-word or word-context matrix</vt:lpstr>
      <vt:lpstr>Word-Word matrix Sample contexts ± 7 words</vt:lpstr>
      <vt:lpstr>Word-word matrix</vt:lpstr>
      <vt:lpstr>2 kinds of co-occurrence between 2 words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Evaluating similarity  (the same as for thesaurus-based)</vt:lpstr>
      <vt:lpstr>Using syntax to define a word’s context</vt:lpstr>
      <vt:lpstr>Co-occurrence vectors based on syntactic dependencies</vt:lpstr>
      <vt:lpstr>Syntactic dependencies for dimensions</vt:lpstr>
      <vt:lpstr>PMI applied to dependency relations</vt:lpstr>
      <vt:lpstr>Alternative to PPMI for measuring association</vt:lpstr>
      <vt:lpstr>tf-idf not generally used for word-word similarity</vt:lpstr>
      <vt:lpstr>Vector Semantics</vt:lpstr>
      <vt:lpstr>Sparse versus dense vectors</vt:lpstr>
      <vt:lpstr>Sparse versus dense vectors</vt:lpstr>
      <vt:lpstr>Three methods for getting short dense vectors</vt:lpstr>
      <vt:lpstr>Vector Semantics</vt:lpstr>
      <vt:lpstr>Intuition</vt:lpstr>
      <vt:lpstr>Dimensionality reduction</vt:lpstr>
      <vt:lpstr>Singular Value Decomposition</vt:lpstr>
      <vt:lpstr>Singular Value Decomposition</vt:lpstr>
      <vt:lpstr>SVD applied to term-document matrix: Latent Semantic Analysis</vt:lpstr>
      <vt:lpstr>LSA more details</vt:lpstr>
      <vt:lpstr>Let’s return to PPMI word-word matrices</vt:lpstr>
      <vt:lpstr>SVD applied to term-term matrix</vt:lpstr>
      <vt:lpstr>Truncated SVD on term-term matrix</vt:lpstr>
      <vt:lpstr>Truncated SVD produces embeddings</vt:lpstr>
      <vt:lpstr>Embeddings versus sparse vectors</vt:lpstr>
      <vt:lpstr>Vector Semantics</vt:lpstr>
      <vt:lpstr>Prediction-based models: An alternative way to get dense vectors</vt:lpstr>
      <vt:lpstr>Skip-grams</vt:lpstr>
      <vt:lpstr>Skip-grams learn 2 embeddings for each w</vt:lpstr>
      <vt:lpstr>Setup</vt:lpstr>
      <vt:lpstr>One-hot vectors</vt:lpstr>
      <vt:lpstr>Skip-gram</vt:lpstr>
      <vt:lpstr>Skip-gram</vt:lpstr>
      <vt:lpstr>Skip-gram</vt:lpstr>
      <vt:lpstr>Turning outputs into probabilities</vt:lpstr>
      <vt:lpstr>Embeddings from W and W’</vt:lpstr>
      <vt:lpstr>But wait; how do we learn the embeddings?</vt:lpstr>
      <vt:lpstr>Relation between skipgrams and PMI!</vt:lpstr>
      <vt:lpstr>CBOW (Continuous Bag of Words)</vt:lpstr>
      <vt:lpstr>Properties of embeddings</vt:lpstr>
      <vt:lpstr>Embeddings capture relational meaning!</vt:lpstr>
      <vt:lpstr>Vector Semantics</vt:lpstr>
      <vt:lpstr>Brown clustering</vt:lpstr>
      <vt:lpstr>Brown clustering algorithm</vt:lpstr>
      <vt:lpstr>Brown Clusters as vectors</vt:lpstr>
      <vt:lpstr>Brown cluster examples</vt:lpstr>
      <vt:lpstr>Class-based language model</vt:lpstr>
      <vt:lpstr>Vector Semantics</vt:lpstr>
      <vt:lpstr>Evaluating similarity</vt:lpstr>
      <vt:lpstr>Summary</vt:lpstr>
    </vt:vector>
  </TitlesOfParts>
  <Company>Stanford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606</cp:revision>
  <cp:lastPrinted>2012-05-22T05:13:27Z</cp:lastPrinted>
  <dcterms:created xsi:type="dcterms:W3CDTF">2010-04-19T15:31:24Z</dcterms:created>
  <dcterms:modified xsi:type="dcterms:W3CDTF">2015-08-07T20:06:36Z</dcterms:modified>
</cp:coreProperties>
</file>